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61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407" autoAdjust="0"/>
  </p:normalViewPr>
  <p:slideViewPr>
    <p:cSldViewPr snapToGrid="0" snapToObjects="1" showGuides="1">
      <p:cViewPr varScale="1">
        <p:scale>
          <a:sx n="89" d="100"/>
          <a:sy n="89" d="100"/>
        </p:scale>
        <p:origin x="96" y="30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5709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625326"/>
            <a:ext cx="6350680" cy="1518173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chemeClr val="tx1"/>
                </a:solidFill>
              </a:rPr>
              <a:t>Информационная кампания по финансовой грамотности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Камчатский край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АНО «Цифровые решения» Заместитель генерального </a:t>
            </a:r>
            <a:r>
              <a:rPr lang="ru-RU" sz="1100" dirty="0" smtClean="0">
                <a:solidFill>
                  <a:schemeClr val="tx1"/>
                </a:solidFill>
              </a:rPr>
              <a:t>директора </a:t>
            </a:r>
            <a:r>
              <a:rPr lang="ru-RU" sz="1100" dirty="0" err="1" smtClean="0">
                <a:solidFill>
                  <a:schemeClr val="tx1"/>
                </a:solidFill>
              </a:rPr>
              <a:t>Райлян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Дмитрий </a:t>
            </a:r>
            <a:r>
              <a:rPr lang="ru-RU" sz="1100" dirty="0">
                <a:solidFill>
                  <a:schemeClr val="tx1"/>
                </a:solidFill>
              </a:rPr>
              <a:t>Андреевич +</a:t>
            </a:r>
            <a:r>
              <a:rPr lang="ru-RU" sz="1100" dirty="0">
                <a:solidFill>
                  <a:schemeClr val="tx1"/>
                </a:solidFill>
              </a:rPr>
              <a:t>7-4152-21-55-62 (доб. </a:t>
            </a:r>
            <a:r>
              <a:rPr lang="ru-RU" sz="1100" dirty="0">
                <a:solidFill>
                  <a:schemeClr val="tx1"/>
                </a:solidFill>
              </a:rPr>
              <a:t>701), RaylyanDA@kamgov.ru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УФНС </a:t>
            </a:r>
            <a:r>
              <a:rPr lang="ru-RU" sz="1100" dirty="0">
                <a:solidFill>
                  <a:schemeClr val="tx1"/>
                </a:solidFill>
              </a:rPr>
              <a:t>России по Камчатскому </a:t>
            </a:r>
            <a:r>
              <a:rPr lang="ru-RU" sz="1100" dirty="0" smtClean="0">
                <a:solidFill>
                  <a:schemeClr val="tx1"/>
                </a:solidFill>
              </a:rPr>
              <a:t>краю, </a:t>
            </a:r>
            <a:r>
              <a:rPr lang="ru-RU" dirty="0"/>
              <a:t>Начальник отдела оказания государственных услуг </a:t>
            </a:r>
            <a:r>
              <a:rPr lang="ru-RU" sz="1100" dirty="0">
                <a:solidFill>
                  <a:schemeClr val="tx1"/>
                </a:solidFill>
              </a:rPr>
              <a:t>УФНС России по Камчатскому краю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>
                <a:solidFill>
                  <a:schemeClr val="tx1"/>
                </a:solidFill>
              </a:rPr>
              <a:t>Григорьев Анатолий Владимирович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>
                <a:solidFill>
                  <a:schemeClr val="tx1"/>
                </a:solidFill>
              </a:rPr>
              <a:t>+7(4152) 219308, a.grigorev.r4100@tax.gov.ru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622771"/>
            <a:ext cx="4895954" cy="1453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2700" dirty="0"/>
              <a:t>Цифровая </a:t>
            </a:r>
            <a:r>
              <a:rPr lang="ru-RU" sz="2700" dirty="0"/>
              <a:t>платформа социальных сервисов «</a:t>
            </a:r>
            <a:r>
              <a:rPr lang="ru-RU" sz="2700" dirty="0" err="1"/>
              <a:t>Камбалл</a:t>
            </a:r>
            <a:r>
              <a:rPr lang="ru-RU" sz="2700" dirty="0"/>
              <a:t>» </a:t>
            </a:r>
          </a:p>
        </p:txBody>
      </p:sp>
      <p:pic>
        <p:nvPicPr>
          <p:cNvPr id="7" name="Picture 2"/>
          <p:cNvPicPr/>
          <p:nvPr/>
        </p:nvPicPr>
        <p:blipFill>
          <a:blip r:embed="rId3"/>
          <a:stretch/>
        </p:blipFill>
        <p:spPr bwMode="auto">
          <a:xfrm>
            <a:off x="287532" y="192171"/>
            <a:ext cx="652145" cy="812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платформа социальных сервисов «</a:t>
            </a:r>
            <a:r>
              <a:rPr lang="ru-RU" dirty="0" err="1"/>
              <a:t>Камбалл</a:t>
            </a:r>
            <a:r>
              <a:rPr lang="ru-RU" dirty="0"/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833674"/>
            <a:ext cx="3970858" cy="36522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Программа лояльности, направленная на поощрение баллами пользователей (граждан) за прохождение онлайн уроков, онлайн-занятий по финансовой грамотности и своевременную уплату </a:t>
            </a:r>
            <a:r>
              <a:rPr lang="ru-RU" dirty="0" smtClean="0"/>
              <a:t>налогов.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целях дополнительного поощрения населения Камчатского края, Управлением реализована возможность получения баллов пользователями «</a:t>
            </a:r>
            <a:r>
              <a:rPr lang="ru-RU" dirty="0" err="1"/>
              <a:t>КАМбалл</a:t>
            </a:r>
            <a:r>
              <a:rPr lang="ru-RU" dirty="0"/>
              <a:t>»:</a:t>
            </a:r>
          </a:p>
          <a:p>
            <a:pPr marL="0" indent="0">
              <a:buNone/>
            </a:pPr>
            <a:r>
              <a:rPr lang="ru-RU" dirty="0"/>
              <a:t>1. За уплату задолженности по налогам – в размере 300 баллов;</a:t>
            </a:r>
          </a:p>
          <a:p>
            <a:pPr marL="0" indent="0">
              <a:buNone/>
            </a:pPr>
            <a:r>
              <a:rPr lang="ru-RU" dirty="0"/>
              <a:t>2. За своевременную уплату имущественных налогов до 1 декабря в размере – в размере 200 баллов;</a:t>
            </a:r>
          </a:p>
          <a:p>
            <a:pPr marL="0" indent="0">
              <a:buNone/>
            </a:pPr>
            <a:r>
              <a:rPr lang="ru-RU" dirty="0"/>
              <a:t>3. За подключение на Портале </a:t>
            </a:r>
            <a:r>
              <a:rPr lang="ru-RU" dirty="0" err="1"/>
              <a:t>госуслуг</a:t>
            </a:r>
            <a:r>
              <a:rPr lang="ru-RU" dirty="0"/>
              <a:t> услуги «Получение налоговых уведомлений на </a:t>
            </a:r>
            <a:r>
              <a:rPr lang="ru-RU" dirty="0" err="1"/>
              <a:t>Госуслугах</a:t>
            </a:r>
            <a:r>
              <a:rPr lang="ru-RU" dirty="0"/>
              <a:t>» - в размере 200 баллов.</a:t>
            </a:r>
          </a:p>
          <a:p>
            <a:pPr marL="0" indent="0">
              <a:buNone/>
            </a:pPr>
            <a:r>
              <a:rPr lang="ru-RU" dirty="0"/>
              <a:t>Данная возможность является дополнительным фактором, способствующим своевременной уплате налогов физическими лицами, погашению задолженности по налогам и активному использованию электронных сервисов ФНС России и Портала </a:t>
            </a:r>
            <a:r>
              <a:rPr lang="ru-RU" dirty="0" err="1"/>
              <a:t>Госуслуг</a:t>
            </a:r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22574"/>
          <a:stretch>
            <a:fillRect/>
          </a:stretch>
        </p:blipFill>
        <p:spPr>
          <a:xfrm>
            <a:off x="4733731" y="1629747"/>
            <a:ext cx="3352800" cy="3438205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Достигнутые результаты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49" y="1267165"/>
            <a:ext cx="7877175" cy="3486150"/>
          </a:xfr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dirty="0">
                <a:ea typeface="+mn-ea"/>
                <a:cs typeface="+mn-cs"/>
                <a:sym typeface="Helvetica Neue Medium"/>
              </a:rPr>
              <a:t>493 пользователя подтвердили прохождение онлайн-занятий по финансовой грамотности и получили суммарно 141200 </a:t>
            </a:r>
            <a:r>
              <a:rPr lang="ru-RU" sz="2000" b="1" dirty="0" smtClean="0">
                <a:ea typeface="+mn-ea"/>
                <a:cs typeface="+mn-cs"/>
                <a:sym typeface="Helvetica Neue Medium"/>
              </a:rPr>
              <a:t>баллов;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dirty="0" smtClean="0">
                <a:ea typeface="+mn-ea"/>
                <a:cs typeface="+mn-cs"/>
                <a:sym typeface="Helvetica Neue Medium"/>
              </a:rPr>
              <a:t>1105 </a:t>
            </a:r>
            <a:r>
              <a:rPr lang="ru-RU" sz="2000" b="1" dirty="0">
                <a:ea typeface="+mn-ea"/>
                <a:cs typeface="+mn-cs"/>
                <a:sym typeface="Helvetica Neue Medium"/>
              </a:rPr>
              <a:t>заявок от физических лиц, в том числе, 417 заявок по своевременной уплате имущественных </a:t>
            </a:r>
            <a:r>
              <a:rPr lang="ru-RU" sz="2000" b="1" dirty="0" smtClean="0">
                <a:ea typeface="+mn-ea"/>
                <a:cs typeface="+mn-cs"/>
                <a:sym typeface="Helvetica Neue Medium"/>
              </a:rPr>
              <a:t>налогов;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dirty="0" smtClean="0">
                <a:ea typeface="+mn-ea"/>
                <a:cs typeface="+mn-cs"/>
                <a:sym typeface="Helvetica Neue Medium"/>
              </a:rPr>
              <a:t>45 </a:t>
            </a:r>
            <a:r>
              <a:rPr lang="ru-RU" sz="2000" b="1" dirty="0">
                <a:ea typeface="+mn-ea"/>
                <a:cs typeface="+mn-cs"/>
                <a:sym typeface="Helvetica Neue Medium"/>
              </a:rPr>
              <a:t>заявок по уплате налоговой задолженности на общую сумму 2288520 </a:t>
            </a:r>
            <a:r>
              <a:rPr lang="ru-RU" sz="2000" b="1" dirty="0" smtClean="0">
                <a:ea typeface="+mn-ea"/>
                <a:cs typeface="+mn-cs"/>
                <a:sym typeface="Helvetica Neue Medium"/>
              </a:rPr>
              <a:t>рублей;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dirty="0" smtClean="0">
                <a:ea typeface="+mn-ea"/>
                <a:cs typeface="+mn-cs"/>
                <a:sym typeface="Helvetica Neue Medium"/>
              </a:rPr>
              <a:t>314 </a:t>
            </a:r>
            <a:r>
              <a:rPr lang="ru-RU" sz="2000" b="1" dirty="0">
                <a:ea typeface="+mn-ea"/>
                <a:cs typeface="+mn-cs"/>
                <a:sym typeface="Helvetica Neue Medium"/>
              </a:rPr>
              <a:t>заявок граждан на подключение услуги «Получение налоговых уведомлений на </a:t>
            </a:r>
            <a:r>
              <a:rPr lang="ru-RU" sz="2000" b="1" dirty="0" err="1">
                <a:ea typeface="+mn-ea"/>
                <a:cs typeface="+mn-cs"/>
                <a:sym typeface="Helvetica Neue Medium"/>
              </a:rPr>
              <a:t>Госуслугах</a:t>
            </a:r>
            <a:r>
              <a:rPr lang="ru-RU" sz="2000" b="1" dirty="0">
                <a:ea typeface="+mn-ea"/>
                <a:cs typeface="+mn-cs"/>
                <a:sym typeface="Helvetica Neue Medium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              </a:t>
            </a:r>
            <a:r>
              <a:rPr lang="ru-RU" sz="2400" dirty="0" smtClean="0">
                <a:solidFill>
                  <a:schemeClr val="tx1"/>
                </a:solidFill>
              </a:rPr>
              <a:t>Возможности </a:t>
            </a:r>
            <a:r>
              <a:rPr lang="ru-RU" sz="2400" dirty="0">
                <a:solidFill>
                  <a:schemeClr val="tx1"/>
                </a:solidFill>
              </a:rPr>
              <a:t>и инструменты для тиражирования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2256867"/>
            <a:ext cx="7877175" cy="1691192"/>
          </a:xfr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dirty="0">
                <a:ea typeface="+mn-ea"/>
                <a:cs typeface="+mn-cs"/>
              </a:rPr>
              <a:t>Внесение новых активностей в приложение с целью поддержания уровня </a:t>
            </a:r>
            <a:r>
              <a:rPr lang="ru-RU" sz="2000" b="1" dirty="0">
                <a:ea typeface="+mn-ea"/>
                <a:cs typeface="+mn-cs"/>
              </a:rPr>
              <a:t>интереса </a:t>
            </a:r>
            <a:r>
              <a:rPr lang="ru-RU" sz="2000" b="1" dirty="0">
                <a:ea typeface="+mn-ea"/>
                <a:cs typeface="+mn-cs"/>
              </a:rPr>
              <a:t>по заданной тематике </a:t>
            </a:r>
            <a:endParaRPr lang="ru-RU" sz="2000" b="1" dirty="0">
              <a:ea typeface="+mn-ea"/>
              <a:cs typeface="+mn-cs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dirty="0">
                <a:ea typeface="+mn-ea"/>
                <a:cs typeface="+mn-cs"/>
              </a:rPr>
              <a:t>Тиражирование платформы в другой субъект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289</Words>
  <Application>Microsoft Office PowerPoint</Application>
  <PresentationFormat>Экран (16:9)</PresentationFormat>
  <Paragraphs>20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Helvetica Neue</vt:lpstr>
      <vt:lpstr>Helvetica Neue Light</vt:lpstr>
      <vt:lpstr>Helvetica Neue Medium</vt:lpstr>
      <vt:lpstr>Proxima Nova Rg</vt:lpstr>
      <vt:lpstr>White</vt:lpstr>
      <vt:lpstr>              Цифровая платформа социальных сервисов «Камбалл» </vt:lpstr>
      <vt:lpstr>Цифровая платформа социальных сервисов «Камбалл»</vt:lpstr>
      <vt:lpstr>Достигнутые результаты</vt:lpstr>
      <vt:lpstr>              Возможности и инструменты для тиражирования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Дудник Кристина Сергеевна</dc:creator>
  <cp:lastModifiedBy>Мельник Анна Викторовна</cp:lastModifiedBy>
  <cp:revision>79</cp:revision>
  <dcterms:modified xsi:type="dcterms:W3CDTF">2024-04-10T04:45:53Z</dcterms:modified>
</cp:coreProperties>
</file>