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1" r:id="rId5"/>
    <p:sldId id="265" r:id="rId6"/>
    <p:sldId id="262" r:id="rId7"/>
    <p:sldId id="260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61" d="100"/>
          <a:sy n="161" d="100"/>
        </p:scale>
        <p:origin x="138" y="342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81840" y="3904573"/>
            <a:ext cx="8070391" cy="802572"/>
          </a:xfrm>
        </p:spPr>
        <p:txBody>
          <a:bodyPr>
            <a:noAutofit/>
          </a:bodyPr>
          <a:lstStyle/>
          <a:p>
            <a:r>
              <a:rPr lang="ru-RU" sz="1200" dirty="0"/>
              <a:t>Наименование Направление практики: </a:t>
            </a:r>
            <a:r>
              <a:rPr lang="ru-RU" sz="1200" dirty="0" smtClean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День </a:t>
            </a:r>
            <a:r>
              <a:rPr lang="ru-RU" sz="1200" dirty="0"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финансовой грамотности в муниципальных образованиях Тверской области </a:t>
            </a:r>
            <a:endParaRPr lang="ru-RU" sz="1200" dirty="0"/>
          </a:p>
          <a:p>
            <a:r>
              <a:rPr lang="ru-RU" sz="1200" dirty="0"/>
              <a:t>Наименование субъекта: Тверская область</a:t>
            </a:r>
          </a:p>
          <a:p>
            <a:r>
              <a:rPr lang="ru-RU" sz="1200" dirty="0"/>
              <a:t>Автор практики: Соловьева Вероника Александровна, руководитель проекта,  +7 (920) 169-52-34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8" y="2152772"/>
            <a:ext cx="7389063" cy="74892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ДЕНЬ </a:t>
            </a:r>
            <a:r>
              <a:rPr lang="ru-RU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ФИНАНСОВОЙ ГРАМОТНОСТИ В </a:t>
            </a:r>
            <a:r>
              <a:rPr lang="ru-RU" dirty="0" smtClean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МУНИЦИПАЛЬНОМ ОБРАЗОВАНИИ </a:t>
            </a:r>
            <a:r>
              <a:rPr lang="ru-RU" dirty="0">
                <a:solidFill>
                  <a:srgbClr val="000000"/>
                </a:solidFill>
                <a:effectLst/>
                <a:latin typeface="Raleway Medium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ТВЕРСКОЙ ОБЛАСТИ </a:t>
            </a:r>
            <a:endParaRPr lang="ru-RU" dirty="0"/>
          </a:p>
        </p:txBody>
      </p:sp>
      <p:pic>
        <p:nvPicPr>
          <p:cNvPr id="8" name="Picture 2" descr="https://avatars.dzeninfra.ru/get-zen_doc/1578609/pub_5e774c93772e8617f2d5dcf2_5e774cb6d9658c05680f018b/scale_1200">
            <a:extLst>
              <a:ext uri="{FF2B5EF4-FFF2-40B4-BE49-F238E27FC236}">
                <a16:creationId xmlns:a16="http://schemas.microsoft.com/office/drawing/2014/main" id="{6872C9CE-6F72-49E2-A348-9DAB7E9D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728"/>
            <a:ext cx="1123226" cy="748817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48" y="697131"/>
            <a:ext cx="6888265" cy="682727"/>
          </a:xfrm>
        </p:spPr>
        <p:txBody>
          <a:bodyPr/>
          <a:lstStyle/>
          <a:p>
            <a:r>
              <a:rPr lang="ru-RU" sz="2800" dirty="0"/>
              <a:t>ЦЕЛЬ ПРОЕКТА </a:t>
            </a:r>
            <a:r>
              <a:rPr lang="ru-RU" sz="4000" i="1" dirty="0"/>
              <a:t>-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9000" y="1582309"/>
            <a:ext cx="6385543" cy="2736309"/>
          </a:xfrm>
        </p:spPr>
        <p:txBody>
          <a:bodyPr/>
          <a:lstStyle/>
          <a:p>
            <a:pPr marL="0" indent="0" algn="r">
              <a:buNone/>
            </a:pPr>
            <a:r>
              <a:rPr lang="ru-RU" sz="1600" dirty="0">
                <a:latin typeface="Proxima Nova Th" panose="02000506030000020004" pitchFamily="50" charset="0"/>
              </a:rPr>
              <a:t>повышение уровня финансовой грамотности и формирование финансовой культуры различных категорий граждан в отдалённых и труднодоступных населённый пунктах Тверской области</a:t>
            </a:r>
            <a:endParaRPr lang="ru-RU" sz="2000" dirty="0">
              <a:latin typeface="Proxima Nova Th" panose="02000506030000020004" pitchFamily="50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0F189A-A53F-4B40-BB06-A2F9BEA1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0815"/>
            <a:ext cx="9144000" cy="234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523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0" descr="preencoded.png">
            <a:extLst>
              <a:ext uri="{FF2B5EF4-FFF2-40B4-BE49-F238E27FC236}">
                <a16:creationId xmlns:a16="http://schemas.microsoft.com/office/drawing/2014/main" id="{EDD54D9A-98D4-4E62-A938-EAD4DF6F1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57596" cy="50866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0041" y="211613"/>
            <a:ext cx="3924300" cy="520557"/>
          </a:xfrm>
        </p:spPr>
        <p:txBody>
          <a:bodyPr/>
          <a:lstStyle/>
          <a:p>
            <a:r>
              <a:rPr lang="ru-RU" sz="2800" dirty="0"/>
              <a:t>ОСНОВНЫЕ ЗАДАЧИ</a:t>
            </a:r>
            <a:br>
              <a:rPr lang="ru-RU" sz="2800" dirty="0"/>
            </a:br>
            <a:r>
              <a:rPr lang="ru-RU" sz="2800" dirty="0"/>
              <a:t>ПРОЕКТА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041" y="1189301"/>
            <a:ext cx="5211508" cy="3839505"/>
          </a:xfrm>
        </p:spPr>
        <p:txBody>
          <a:bodyPr/>
          <a:lstStyle/>
          <a:p>
            <a:pPr marL="342900" indent="-342900" algn="just">
              <a:buFont typeface="+mj-lt"/>
              <a:buAutoNum type="arabicParenR"/>
            </a:pPr>
            <a:r>
              <a:rPr lang="ru-RU" sz="1600" dirty="0">
                <a:latin typeface="Proxima Nova Th" panose="02000506030000020004" pitchFamily="50" charset="0"/>
              </a:rPr>
              <a:t>Проведение выездных мероприятий с участием представителей </a:t>
            </a:r>
            <a:r>
              <a:rPr lang="ru-RU" sz="1600" dirty="0" smtClean="0">
                <a:latin typeface="Proxima Nova Th" panose="02000506030000020004" pitchFamily="50" charset="0"/>
              </a:rPr>
              <a:t>различных организаций </a:t>
            </a:r>
            <a:r>
              <a:rPr lang="ru-RU" sz="1600" dirty="0">
                <a:latin typeface="Proxima Nova Th" panose="02000506030000020004" pitchFamily="50" charset="0"/>
              </a:rPr>
              <a:t>для финансового просвещения населения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>
                <a:latin typeface="Proxima Nova Th" panose="02000506030000020004" pitchFamily="50" charset="0"/>
              </a:rPr>
              <a:t>Проведение публичных лекций и консультаций для взрослого населения, включая граждан пенсионного и предпенсионного возраста, по важным аспектам финансового просвещения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ru-RU" sz="1600" dirty="0">
                <a:latin typeface="Proxima Nova Th" panose="02000506030000020004" pitchFamily="50" charset="0"/>
              </a:rPr>
              <a:t>Транслирование знаний по финансовой грамотности в отдаленные уголки региона, где жители наиболее нуждаются в повышении уровня финансовой грамотности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663401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00390"/>
            <a:ext cx="4218813" cy="314532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Proxima Nova Th" panose="02000506030000020004" pitchFamily="50" charset="0"/>
              </a:rPr>
              <a:t>Проект направлен на финансовое просвещение различных категорий </a:t>
            </a:r>
            <a:r>
              <a:rPr lang="ru-RU" dirty="0" smtClean="0">
                <a:latin typeface="Proxima Nova Th" panose="02000506030000020004" pitchFamily="50" charset="0"/>
              </a:rPr>
              <a:t>населения</a:t>
            </a:r>
            <a:endParaRPr lang="ru-RU" dirty="0">
              <a:latin typeface="Proxima Nova Th" panose="02000506030000020004" pitchFamily="50" charset="0"/>
            </a:endParaRPr>
          </a:p>
          <a:p>
            <a:pPr marL="0" indent="0" algn="just">
              <a:buNone/>
            </a:pPr>
            <a:r>
              <a:rPr lang="ru-RU" dirty="0">
                <a:latin typeface="Proxima Nova Th" panose="02000506030000020004" pitchFamily="50" charset="0"/>
              </a:rPr>
              <a:t>В выездных мероприятиях принимают участие представители </a:t>
            </a:r>
            <a:r>
              <a:rPr lang="ru-RU" dirty="0" smtClean="0">
                <a:latin typeface="Proxima Nova Th" panose="02000506030000020004" pitchFamily="50" charset="0"/>
              </a:rPr>
              <a:t>Министерства финансов Тверской </a:t>
            </a:r>
            <a:r>
              <a:rPr lang="ru-RU" dirty="0">
                <a:latin typeface="Proxima Nova Th" panose="02000506030000020004" pitchFamily="50" charset="0"/>
              </a:rPr>
              <a:t>области, </a:t>
            </a:r>
            <a:r>
              <a:rPr lang="ru-RU" dirty="0" smtClean="0">
                <a:latin typeface="Proxima Nova Th" panose="02000506030000020004" pitchFamily="50" charset="0"/>
              </a:rPr>
              <a:t>Отделения по Тверской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области: Банка</a:t>
            </a:r>
            <a:r>
              <a:rPr lang="ru-RU" dirty="0" smtClean="0">
                <a:latin typeface="Proxima Nova Th" panose="02000506030000020004" pitchFamily="50" charset="0"/>
              </a:rPr>
              <a:t> России, УМВД, </a:t>
            </a:r>
            <a:r>
              <a:rPr lang="ru-RU" dirty="0">
                <a:latin typeface="Proxima Nova Th" panose="02000506030000020004" pitchFamily="50" charset="0"/>
              </a:rPr>
              <a:t>Сбербанка, ЕРКЦ, Управления </a:t>
            </a:r>
            <a:r>
              <a:rPr lang="ru-RU" dirty="0" err="1" smtClean="0">
                <a:latin typeface="Proxima Nova Th" panose="02000506030000020004" pitchFamily="50" charset="0"/>
              </a:rPr>
              <a:t>Росреестра</a:t>
            </a:r>
            <a:r>
              <a:rPr lang="ru-RU" dirty="0" smtClean="0">
                <a:latin typeface="Proxima Nova Th" panose="02000506030000020004" pitchFamily="50" charset="0"/>
              </a:rPr>
              <a:t>, ФНС, ФСС, ОСФР, МФЦ,</a:t>
            </a:r>
            <a:r>
              <a:rPr lang="ru-RU" dirty="0">
                <a:latin typeface="Proxima Nova Th" panose="02000506030000020004" pitchFamily="50" charset="0"/>
              </a:rPr>
              <a:t> </a:t>
            </a:r>
            <a:r>
              <a:rPr lang="ru-RU" dirty="0" smtClean="0">
                <a:latin typeface="Proxima Nova Th" panose="02000506030000020004" pitchFamily="50" charset="0"/>
              </a:rPr>
              <a:t>«</a:t>
            </a:r>
            <a:r>
              <a:rPr lang="ru-RU" dirty="0" err="1" smtClean="0">
                <a:latin typeface="Proxima Nova Th" panose="02000506030000020004" pitchFamily="50" charset="0"/>
              </a:rPr>
              <a:t>АтомЭнергоСбыта</a:t>
            </a:r>
            <a:r>
              <a:rPr lang="ru-RU" dirty="0">
                <a:latin typeface="Proxima Nova Th" panose="02000506030000020004" pitchFamily="50" charset="0"/>
              </a:rPr>
              <a:t>» и Регионального центра финансовой грамотности Тверской </a:t>
            </a:r>
            <a:r>
              <a:rPr lang="ru-RU" dirty="0" smtClean="0">
                <a:latin typeface="Proxima Nova Th" panose="02000506030000020004" pitchFamily="50" charset="0"/>
              </a:rPr>
              <a:t>области</a:t>
            </a:r>
            <a:endParaRPr lang="ru-RU" dirty="0">
              <a:latin typeface="Proxima Nova Th" panose="02000506030000020004" pitchFamily="50" charset="0"/>
            </a:endParaRPr>
          </a:p>
          <a:p>
            <a:pPr marL="0" indent="0" algn="just">
              <a:buNone/>
            </a:pPr>
            <a:r>
              <a:rPr lang="ru-RU" dirty="0">
                <a:latin typeface="Proxima Nova Th" panose="02000506030000020004" pitchFamily="50" charset="0"/>
              </a:rPr>
              <a:t>Для маленьких жителей проводится увлекательная финансовая сказка с игровым изучением важных финансовых процессов и терминов. Для старшеклассников и студентов колледжей проводится финансовый </a:t>
            </a:r>
            <a:r>
              <a:rPr lang="ru-RU" dirty="0" err="1">
                <a:latin typeface="Proxima Nova Th" panose="02000506030000020004" pitchFamily="50" charset="0"/>
              </a:rPr>
              <a:t>квиз</a:t>
            </a:r>
            <a:r>
              <a:rPr lang="ru-RU" dirty="0">
                <a:latin typeface="Proxima Nova Th" panose="02000506030000020004" pitchFamily="50" charset="0"/>
              </a:rPr>
              <a:t>, а также краткие лекции об актуальных темах, в рамках финансовой </a:t>
            </a:r>
            <a:r>
              <a:rPr lang="ru-RU" dirty="0" smtClean="0">
                <a:latin typeface="Proxima Nova Th" panose="02000506030000020004" pitchFamily="50" charset="0"/>
              </a:rPr>
              <a:t>грамотности</a:t>
            </a:r>
            <a:endParaRPr lang="ru-RU" dirty="0">
              <a:latin typeface="Proxima Nova Th" panose="02000506030000020004" pitchFamily="50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F7C7B0B-811B-4D6F-8E90-A1A1C7F58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3" t="6482" r="23406" b="-370"/>
          <a:stretch/>
        </p:blipFill>
        <p:spPr bwMode="auto">
          <a:xfrm>
            <a:off x="0" y="0"/>
            <a:ext cx="4280393" cy="510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B5CBE35-6A6E-4C06-A998-666D1184471A}"/>
              </a:ext>
            </a:extLst>
          </p:cNvPr>
          <p:cNvSpPr txBox="1">
            <a:spLocks/>
          </p:cNvSpPr>
          <p:nvPr/>
        </p:nvSpPr>
        <p:spPr>
          <a:xfrm>
            <a:off x="4572000" y="744373"/>
            <a:ext cx="4218813" cy="364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800" dirty="0"/>
              <a:t>КРАТКОЕ ОПИСАНИЕ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776" y="589554"/>
            <a:ext cx="3672093" cy="364236"/>
          </a:xfrm>
        </p:spPr>
        <p:txBody>
          <a:bodyPr/>
          <a:lstStyle/>
          <a:p>
            <a:r>
              <a:rPr lang="ru-RU" sz="2400" dirty="0"/>
              <a:t>КРАТКОЕ ОПИСАНИЕ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3828F-3B8C-C8DC-8AC9-F89B865E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6776" y="1367045"/>
            <a:ext cx="4381497" cy="349681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Proxima Nova Th" panose="02000506030000020004" pitchFamily="50" charset="0"/>
              </a:rPr>
              <a:t>Для взрослого населения, а также граждан пенсионного и предпенсионного возраста эксперты рассказывают о важных аспектах финансового просвещения, таких как: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Proxima Nova Th" panose="02000506030000020004" pitchFamily="50" charset="0"/>
              </a:rPr>
              <a:t>Что такое инициативное бюджетирование и как помогает развить </a:t>
            </a:r>
            <a:r>
              <a:rPr lang="ru-RU" dirty="0" smtClean="0">
                <a:latin typeface="Proxima Nova Th" panose="02000506030000020004" pitchFamily="50" charset="0"/>
              </a:rPr>
              <a:t>территорию?</a:t>
            </a:r>
            <a:endParaRPr lang="ru-RU" dirty="0">
              <a:latin typeface="Proxima Nova Th" panose="02000506030000020004" pitchFamily="50" charset="0"/>
            </a:endParaRPr>
          </a:p>
          <a:p>
            <a:pPr>
              <a:lnSpc>
                <a:spcPct val="50000"/>
              </a:lnSpc>
            </a:pPr>
            <a:r>
              <a:rPr lang="ru-RU" dirty="0">
                <a:latin typeface="Proxima Nova Th" panose="02000506030000020004" pitchFamily="50" charset="0"/>
              </a:rPr>
              <a:t>Как Банк России защищает население?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Proxima Nova Th" panose="02000506030000020004" pitchFamily="50" charset="0"/>
              </a:rPr>
              <a:t>Как обезопасить себя от мошенников при обмене наличных?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Proxima Nova Th" panose="02000506030000020004" pitchFamily="50" charset="0"/>
              </a:rPr>
              <a:t>Что такое кибермошенничество и как не стать жертвой?</a:t>
            </a:r>
          </a:p>
          <a:p>
            <a:pPr>
              <a:lnSpc>
                <a:spcPct val="50000"/>
              </a:lnSpc>
            </a:pPr>
            <a:r>
              <a:rPr lang="ru-RU" dirty="0">
                <a:latin typeface="Proxima Nova Th" panose="02000506030000020004" pitchFamily="50" charset="0"/>
              </a:rPr>
              <a:t>Как получить государственные услуги, не выходя из </a:t>
            </a:r>
            <a:r>
              <a:rPr lang="ru-RU" dirty="0" smtClean="0">
                <a:latin typeface="Proxima Nova Th" panose="02000506030000020004" pitchFamily="50" charset="0"/>
              </a:rPr>
              <a:t>дома?   и др.</a:t>
            </a:r>
            <a:endParaRPr lang="ru-RU" dirty="0"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dirty="0">
                <a:latin typeface="Proxima Nova Th" panose="02000506030000020004" pitchFamily="50" charset="0"/>
              </a:rPr>
              <a:t>Также после публичных лекций для граждан есть уникальная возможность получить персональную консультацию и задать интересующие их точечные </a:t>
            </a:r>
            <a:r>
              <a:rPr lang="ru-RU" dirty="0" smtClean="0">
                <a:latin typeface="Proxima Nova Th" panose="02000506030000020004" pitchFamily="50" charset="0"/>
              </a:rPr>
              <a:t>вопросы </a:t>
            </a:r>
            <a:endParaRPr lang="ru-RU" dirty="0">
              <a:latin typeface="Proxima Nova Th" panose="02000506030000020004" pitchFamily="50" charset="0"/>
            </a:endParaRPr>
          </a:p>
          <a:p>
            <a:pPr marL="0" indent="0">
              <a:buNone/>
            </a:pPr>
            <a:r>
              <a:rPr lang="ru-RU" dirty="0">
                <a:latin typeface="Proxima Nova Th" panose="02000506030000020004" pitchFamily="50" charset="0"/>
              </a:rPr>
              <a:t>Данные выездные мероприятия позволяют транслировать знания по финансовой грамотности в отдаленные уголки региона, жители которых наиболее нуждаются в повышении уровня финансовой грамотности и формировании финансовой </a:t>
            </a:r>
            <a:r>
              <a:rPr lang="ru-RU" dirty="0" smtClean="0">
                <a:latin typeface="Proxima Nova Th" panose="02000506030000020004" pitchFamily="50" charset="0"/>
              </a:rPr>
              <a:t>культуры</a:t>
            </a:r>
            <a:endParaRPr lang="ru-RU" dirty="0">
              <a:latin typeface="Proxima Nova Th" panose="02000506030000020004" pitchFamily="50" charset="0"/>
            </a:endParaRPr>
          </a:p>
          <a:p>
            <a:pPr marL="0" indent="0">
              <a:buNone/>
            </a:pPr>
            <a:endParaRPr lang="ru-RU" sz="1000" dirty="0">
              <a:latin typeface="Proxima Nova Th" panose="02000506030000020004" pitchFamily="50" charset="0"/>
            </a:endParaRPr>
          </a:p>
          <a:p>
            <a:endParaRPr lang="ru-RU" sz="1000" dirty="0">
              <a:latin typeface="Proxima Nova Th" panose="02000506030000020004" pitchFamily="50" charset="0"/>
            </a:endParaRPr>
          </a:p>
          <a:p>
            <a:endParaRPr lang="ru-RU" sz="1000" dirty="0">
              <a:latin typeface="Proxima Nova Th" panose="02000506030000020004" pitchFamily="50" charset="0"/>
            </a:endParaRPr>
          </a:p>
          <a:p>
            <a:endParaRPr lang="ru-RU" sz="1000" dirty="0">
              <a:latin typeface="Proxima Nova Th" panose="02000506030000020004" pitchFamily="50" charset="0"/>
            </a:endParaRPr>
          </a:p>
          <a:p>
            <a:endParaRPr lang="ru-RU" sz="1000" dirty="0">
              <a:latin typeface="Proxima Nova Th" panose="02000506030000020004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A071F0-F5BA-468D-BC72-528F534BD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80" r="12730"/>
          <a:stretch/>
        </p:blipFill>
        <p:spPr>
          <a:xfrm>
            <a:off x="0" y="0"/>
            <a:ext cx="4467224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443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76" y="299521"/>
            <a:ext cx="6888265" cy="682727"/>
          </a:xfrm>
        </p:spPr>
        <p:txBody>
          <a:bodyPr/>
          <a:lstStyle/>
          <a:p>
            <a:r>
              <a:rPr lang="ru-RU" sz="2800" dirty="0"/>
              <a:t>ДОСТИГНУТЫЕ РЕЗУЛЬТАТЫ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0673A8-B00F-A3B0-F3B1-ED0F0C0EA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276" y="2040037"/>
            <a:ext cx="2986468" cy="2897723"/>
          </a:xfrm>
        </p:spPr>
        <p:txBody>
          <a:bodyPr/>
          <a:lstStyle/>
          <a:p>
            <a:pPr marL="342900" lvl="0" indent="-342900">
              <a:buClr>
                <a:srgbClr val="4FB9B3"/>
              </a:buClr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году были совершены пилотные 3 выезда, в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которых </a:t>
            </a:r>
            <a:r>
              <a:rPr lang="ru-RU" sz="1600" dirty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приняли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участие  </a:t>
            </a:r>
            <a:r>
              <a:rPr lang="en-US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1500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человек</a:t>
            </a:r>
            <a:endParaRPr lang="ru-RU" sz="1600" dirty="0">
              <a:effectLst/>
              <a:latin typeface="Proxima Nova Th" panose="0200050603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4FB9B3"/>
              </a:buClr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В 2023 году было совершено 12 выездов, в которых приняли участие 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070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Proxima Nova Th" panose="0200050603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человек</a:t>
            </a:r>
            <a:endParaRPr lang="ru-RU" sz="1600" dirty="0"/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306642C-06E1-4455-BB0C-CC54CFF4C2A7}"/>
              </a:ext>
            </a:extLst>
          </p:cNvPr>
          <p:cNvSpPr txBox="1">
            <a:spLocks/>
          </p:cNvSpPr>
          <p:nvPr/>
        </p:nvSpPr>
        <p:spPr>
          <a:xfrm>
            <a:off x="3897168" y="1938798"/>
            <a:ext cx="5096828" cy="31809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62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900" indent="-342900" hangingPunct="1">
              <a:buClr>
                <a:srgbClr val="4FB9B3"/>
              </a:buClr>
              <a:buFont typeface="Symbol" panose="05050102010706020507" pitchFamily="18" charset="2"/>
              <a:buChar char="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Proxima Nova Th" panose="02000506030000020004" pitchFamily="50" charset="0"/>
              </a:rPr>
              <a:t>Повышение уровня финансовой грамотности среди детей, старшеклассников, студентов и взрослого населения в Тверской области</a:t>
            </a:r>
          </a:p>
          <a:p>
            <a:pPr marL="342900" indent="-342900" hangingPunct="1">
              <a:buClr>
                <a:srgbClr val="4FB9B3"/>
              </a:buClr>
              <a:buFont typeface="Symbol" panose="05050102010706020507" pitchFamily="18" charset="2"/>
              <a:buChar char="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Proxima Nova Th" panose="02000506030000020004" pitchFamily="50" charset="0"/>
              </a:rPr>
              <a:t>Улучшение понимания важных финансовых процессов и терминов среди участников проекта, что способствует более ответственному отношению к финансовым вопросам</a:t>
            </a:r>
          </a:p>
          <a:p>
            <a:pPr marL="342900" indent="-342900" hangingPunct="1">
              <a:buClr>
                <a:srgbClr val="4FB9B3"/>
              </a:buClr>
              <a:buFont typeface="Symbol" panose="05050102010706020507" pitchFamily="18" charset="2"/>
              <a:buChar char=""/>
            </a:pPr>
            <a:r>
              <a:rPr lang="ru-RU" sz="1600" b="0" i="0" dirty="0">
                <a:solidFill>
                  <a:srgbClr val="000000"/>
                </a:solidFill>
                <a:effectLst/>
                <a:latin typeface="Proxima Nova Th" panose="02000506030000020004" pitchFamily="50" charset="0"/>
              </a:rPr>
              <a:t>Сознательное использование финансовых инструментов и возможностей, предоставляемых государственными учреждениями и финансовыми организациями</a:t>
            </a:r>
            <a:endParaRPr lang="ru-RU" sz="1600" dirty="0">
              <a:latin typeface="Proxima Nova Th" panose="02000506030000020004" pitchFamily="50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6CC3A6C-AFE3-41D9-B0D4-D32D786DB1BA}"/>
              </a:ext>
            </a:extLst>
          </p:cNvPr>
          <p:cNvSpPr txBox="1">
            <a:spLocks/>
          </p:cNvSpPr>
          <p:nvPr/>
        </p:nvSpPr>
        <p:spPr>
          <a:xfrm>
            <a:off x="618055" y="1146821"/>
            <a:ext cx="2986468" cy="98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i="1" dirty="0"/>
              <a:t>Количественные результаты: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BAB96B49-2A22-44B6-9F43-8795C29CDA02}"/>
              </a:ext>
            </a:extLst>
          </p:cNvPr>
          <p:cNvSpPr txBox="1">
            <a:spLocks/>
          </p:cNvSpPr>
          <p:nvPr/>
        </p:nvSpPr>
        <p:spPr>
          <a:xfrm>
            <a:off x="4254674" y="1146821"/>
            <a:ext cx="3332948" cy="989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z="2000" i="1" dirty="0"/>
              <a:t>Качественные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55" y="272246"/>
            <a:ext cx="7242617" cy="682727"/>
          </a:xfrm>
        </p:spPr>
        <p:txBody>
          <a:bodyPr/>
          <a:lstStyle/>
          <a:p>
            <a:r>
              <a:rPr lang="ru-RU" sz="2800" dirty="0"/>
              <a:t>ВОЗМОЖНОСТИ И ИНСТРУМЕНТЫ ДЛЯ ТИРАЖИРОВАНИЯ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55" y="1951342"/>
            <a:ext cx="4158041" cy="1853184"/>
          </a:xfrm>
        </p:spPr>
        <p:txBody>
          <a:bodyPr/>
          <a:lstStyle/>
          <a:p>
            <a:pPr marL="0" indent="0" algn="r">
              <a:buNone/>
            </a:pPr>
            <a:r>
              <a:rPr lang="ru-RU" sz="1800" dirty="0">
                <a:latin typeface="Proxima Nova Th" panose="02000506030000020004" pitchFamily="50" charset="0"/>
              </a:rPr>
              <a:t>Представленный опыт можно масштабировать в каждом субъекте Российской Федерации, что позволит расширять межрегиональное взаимодействие, повышать финансовую грамотность и способствовать формированию элементов финансовой 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448</Words>
  <Application>Microsoft Office PowerPoint</Application>
  <PresentationFormat>Экран (16:9)</PresentationFormat>
  <Paragraphs>36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Calibri</vt:lpstr>
      <vt:lpstr>Helvetica Neue</vt:lpstr>
      <vt:lpstr>Helvetica Neue Light</vt:lpstr>
      <vt:lpstr>Helvetica Neue Medium</vt:lpstr>
      <vt:lpstr>Proxima Nova Rg</vt:lpstr>
      <vt:lpstr>Proxima Nova Th</vt:lpstr>
      <vt:lpstr>Raleway Medium</vt:lpstr>
      <vt:lpstr>Symbol</vt:lpstr>
      <vt:lpstr>Times New Roman</vt:lpstr>
      <vt:lpstr>White</vt:lpstr>
      <vt:lpstr>ДЕНЬ ФИНАНСОВОЙ ГРАМОТНОСТИ В МУНИЦИПАЛЬНОМ ОБРАЗОВАНИИ ТВЕРСКОЙ ОБЛАСТИ </vt:lpstr>
      <vt:lpstr>ЦЕЛЬ ПРОЕКТА -  </vt:lpstr>
      <vt:lpstr>ОСНОВНЫЕ ЗАДАЧИ ПРОЕКТА</vt:lpstr>
      <vt:lpstr>Презентация PowerPoint</vt:lpstr>
      <vt:lpstr>КРАТКОЕ ОПИСАНИЕ ПРАКТИКИ</vt:lpstr>
      <vt:lpstr>ДОСТИГНУТЫЕ РЕЗУЛЬТАТЫ</vt:lpstr>
      <vt:lpstr>ВОЗМОЖНОСТИ И ИНСТРУМЕНТЫ ДЛЯ ТИРАЖИРОВАНИЯ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Ахметжанова А.А.</dc:creator>
  <cp:lastModifiedBy>Гвоздева Наталья Владимировна</cp:lastModifiedBy>
  <cp:revision>73</cp:revision>
  <dcterms:modified xsi:type="dcterms:W3CDTF">2024-04-11T11:16:53Z</dcterms:modified>
</cp:coreProperties>
</file>