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60" r:id="rId4"/>
    <p:sldId id="274" r:id="rId5"/>
    <p:sldId id="275" r:id="rId6"/>
    <p:sldId id="265" r:id="rId7"/>
    <p:sldId id="271" r:id="rId8"/>
    <p:sldId id="273" r:id="rId9"/>
    <p:sldId id="262" r:id="rId10"/>
  </p:sldIdLst>
  <p:sldSz cx="9144000" cy="5143500" type="screen16x9"/>
  <p:notesSz cx="6797675" cy="99282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CC"/>
    <a:srgbClr val="0033CC"/>
    <a:srgbClr val="0000FF"/>
    <a:srgbClr val="000099"/>
    <a:srgbClr val="006600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83" d="100"/>
          <a:sy n="83" d="100"/>
        </p:scale>
        <p:origin x="102" y="123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1386437067921"/>
          <c:y val="8.7775551300070448E-2"/>
          <c:w val="0.67165610729048209"/>
          <c:h val="0.912224448699929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7A-43B8-9B63-D11497430F9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4B1-45AB-877C-8B33E76240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7A-43B8-9B63-D11497430F9F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B1-45AB-877C-8B33E7624038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0.61</c:v>
                </c:pt>
                <c:pt idx="1">
                  <c:v>0.26</c:v>
                </c:pt>
                <c:pt idx="2" formatCode="0.00%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B1-45AB-877C-8B33E7624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9"/>
        <c:holeSize val="8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1386437067921"/>
          <c:y val="8.7775551300070448E-2"/>
          <c:w val="0.67165610729048209"/>
          <c:h val="0.912224448699929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7C-458B-A338-E453AEFDB8B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7C-458B-A338-E453AEFDB8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7C-458B-A338-E453AEFDB8B1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7C-458B-A338-E453AEFDB8B1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0.62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7C-458B-A338-E453AEFDB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9"/>
        <c:holeSize val="8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66580898238745"/>
          <c:y val="0"/>
          <c:w val="0.67165610729048209"/>
          <c:h val="0.912224448699929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7C-458B-A338-E453AEFDB8B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7C-458B-A338-E453AEFDB8B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66"/>
              </a:solidFill>
              <a:ln w="19050">
                <a:solidFill>
                  <a:srgbClr val="FF006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7C-458B-A338-E453AEFDB8B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7C-458B-A338-E453AEFDB8B1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7C-458B-A338-E453AEFDB8B1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7C-458B-A338-E453AEFDB8B1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C7C-458B-A338-E453AEFDB8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123 чел.</c:v>
                </c:pt>
                <c:pt idx="1">
                  <c:v>114 чел.</c:v>
                </c:pt>
                <c:pt idx="2">
                  <c:v>72 чел.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0.59099999999999997</c:v>
                </c:pt>
                <c:pt idx="1">
                  <c:v>0.54800000000000004</c:v>
                </c:pt>
                <c:pt idx="2">
                  <c:v>0.34599999999999997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7C-458B-A338-E453AEFDB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97258160"/>
        <c:axId val="1393554688"/>
      </c:barChart>
      <c:valAx>
        <c:axId val="1393554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7258160"/>
        <c:crosses val="autoZero"/>
        <c:crossBetween val="between"/>
      </c:valAx>
      <c:catAx>
        <c:axId val="1197258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93554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1386437067921"/>
          <c:y val="8.7775551300070448E-2"/>
          <c:w val="0.67165610729048209"/>
          <c:h val="0.9122244486999295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9"/>
        <c:holeSize val="8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1386437067921"/>
          <c:y val="8.7775551300070448E-2"/>
          <c:w val="0.67165610729048209"/>
          <c:h val="0.9122244486999295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9"/>
        <c:holeSize val="8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89680691684265"/>
          <c:y val="0"/>
          <c:w val="0.67165610729048209"/>
          <c:h val="0.912224448699929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42,8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A6-47B6-B6F9-CAF523EA07B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A6-47B6-B6F9-CAF523EA07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A6-47B6-B6F9-CAF523EA07B0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A6-47B6-B6F9-CAF523EA07B0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0.42799999999999999</c:v>
                </c:pt>
                <c:pt idx="1">
                  <c:v>0.38900000000000001</c:v>
                </c:pt>
                <c:pt idx="2">
                  <c:v>0.183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A6-47B6-B6F9-CAF523EA0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9"/>
        <c:holeSize val="8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04536714110155"/>
          <c:y val="0"/>
          <c:w val="0.67165610729048209"/>
          <c:h val="0.912224448699929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D4-48EA-AB2F-0524C300DB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D4-48EA-AB2F-0524C300DB1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66"/>
              </a:solidFill>
              <a:ln w="19050">
                <a:solidFill>
                  <a:srgbClr val="FF006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D4-48EA-AB2F-0524C300DB1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D4-48EA-AB2F-0524C300DB1D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D4-48EA-AB2F-0524C300DB1D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D4-48EA-AB2F-0524C300DB1D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ED4-48EA-AB2F-0524C300D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123 чел.</c:v>
                </c:pt>
                <c:pt idx="1">
                  <c:v>114 чел.</c:v>
                </c:pt>
                <c:pt idx="2">
                  <c:v>72 чел.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0.93</c:v>
                </c:pt>
                <c:pt idx="1">
                  <c:v>0.72499999999999998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D4-48EA-AB2F-0524C300D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97258160"/>
        <c:axId val="1393554688"/>
      </c:barChart>
      <c:valAx>
        <c:axId val="1393554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7258160"/>
        <c:crosses val="autoZero"/>
        <c:crossBetween val="between"/>
      </c:valAx>
      <c:catAx>
        <c:axId val="1197258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93554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0.34048</cdr:x>
      <cdr:y>0.17905</cdr:y>
    </cdr:from>
    <cdr:to>
      <cdr:x>0.87657</cdr:x>
      <cdr:y>0.91216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943134" y="362685"/>
          <a:ext cx="1485000" cy="1485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L="0" marR="0" indent="0" algn="l" defTabSz="356616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702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ctr" defTabSz="321945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17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1pPr>
          <a:lvl2pPr marL="0" marR="0" indent="178308" algn="ctr" defTabSz="321945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17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2pPr>
          <a:lvl3pPr marL="0" marR="0" indent="356616" algn="ctr" defTabSz="321945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17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3pPr>
          <a:lvl4pPr marL="0" marR="0" indent="534924" algn="ctr" defTabSz="321945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17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4pPr>
          <a:lvl5pPr marL="0" marR="0" indent="713232" algn="ctr" defTabSz="321945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17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5pPr>
          <a:lvl6pPr marL="0" marR="0" indent="891540" algn="ctr" defTabSz="321945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17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6pPr>
          <a:lvl7pPr marL="0" marR="0" indent="1069848" algn="ctr" defTabSz="321945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17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7pPr>
          <a:lvl8pPr marL="0" marR="0" indent="1248156" algn="ctr" defTabSz="321945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17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8pPr>
          <a:lvl9pPr marL="0" marR="0" indent="1426464" algn="ctr" defTabSz="321945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17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9pPr>
        </a:lstStyle>
        <a:p xmlns:a="http://schemas.openxmlformats.org/drawingml/2006/main">
          <a:pPr algn="ctr"/>
          <a:endParaRPr lang="ru-RU" sz="878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2046" y="4667250"/>
            <a:ext cx="230832" cy="227242"/>
          </a:xfrm>
        </p:spPr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1" y="1478756"/>
            <a:ext cx="4165997" cy="3339704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2964" y="1478756"/>
            <a:ext cx="4165994" cy="3339704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124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69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inik.ga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finik.gav@gmail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13757" y="3715648"/>
            <a:ext cx="8769928" cy="103839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Направление практики: Специальные проекты со СМИ, </a:t>
            </a:r>
            <a:r>
              <a:rPr lang="ru-RU" dirty="0" err="1">
                <a:solidFill>
                  <a:schemeClr val="tx1"/>
                </a:solidFill>
              </a:rPr>
              <a:t>блогерами</a:t>
            </a:r>
            <a:r>
              <a:rPr lang="ru-RU" dirty="0">
                <a:solidFill>
                  <a:schemeClr val="tx1"/>
                </a:solidFill>
              </a:rPr>
              <a:t> и в социальных сетях</a:t>
            </a:r>
          </a:p>
          <a:p>
            <a:r>
              <a:rPr lang="ru-RU" dirty="0">
                <a:solidFill>
                  <a:schemeClr val="tx1"/>
                </a:solidFill>
              </a:rPr>
              <a:t>Субъект: Хабаровский край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Автор практики: Зданевич Анна, преподаватель КГБ ПОУ «Хабаровский автомеханический колледж</a:t>
            </a:r>
            <a:r>
              <a:rPr lang="ru-RU" dirty="0" smtClean="0">
                <a:solidFill>
                  <a:schemeClr val="tx1"/>
                </a:solidFill>
              </a:rPr>
              <a:t>», тел.</a:t>
            </a:r>
            <a:r>
              <a:rPr lang="ru-RU" dirty="0" smtClean="0"/>
              <a:t> </a:t>
            </a:r>
            <a:r>
              <a:rPr lang="ru-RU" dirty="0"/>
              <a:t>8 924 220 09 19, 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e-mail: </a:t>
            </a:r>
            <a:r>
              <a:rPr lang="en-US" u="sng" dirty="0" smtClean="0">
                <a:hlinkClick r:id="rId3"/>
              </a:rPr>
              <a:t>finik.gav@gmail.com</a:t>
            </a:r>
            <a:endParaRPr lang="en-US" u="sng" dirty="0" smtClean="0"/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492" y="1599692"/>
            <a:ext cx="4868882" cy="118516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66CC"/>
                </a:solidFill>
              </a:rPr>
              <a:t>Образовательный онлайн-проект по финансовой грамотности </a:t>
            </a:r>
            <a:br>
              <a:rPr lang="ru-RU" dirty="0">
                <a:solidFill>
                  <a:srgbClr val="0066CC"/>
                </a:solidFill>
              </a:rPr>
            </a:br>
            <a:r>
              <a:rPr lang="ru-RU" dirty="0">
                <a:solidFill>
                  <a:srgbClr val="0066CC"/>
                </a:solidFill>
              </a:rPr>
              <a:t>«ФИН-БОТИКИ»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90" y="212083"/>
            <a:ext cx="854062" cy="1078708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 txBox="1">
            <a:spLocks/>
          </p:cNvSpPr>
          <p:nvPr/>
        </p:nvSpPr>
        <p:spPr>
          <a:xfrm>
            <a:off x="213757" y="4754042"/>
            <a:ext cx="8702095" cy="597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200" dirty="0" smtClean="0"/>
              <a:t>Информационная поддержка проекта: </a:t>
            </a:r>
            <a:r>
              <a:rPr lang="ru-RU" sz="1200" dirty="0"/>
              <a:t>Отделение по Хабаровскому краю Дальневосточного главного управления Центрального банка Российской Федерации, Комарова Н.В., </a:t>
            </a:r>
            <a:r>
              <a:rPr lang="ru-RU" sz="1200" dirty="0" smtClean="0"/>
              <a:t>Шеховцов А.В., контактные </a:t>
            </a:r>
            <a:r>
              <a:rPr lang="ru-RU" sz="1200" dirty="0"/>
              <a:t>данные</a:t>
            </a:r>
            <a:r>
              <a:rPr lang="en-US" sz="1200" dirty="0"/>
              <a:t>: </a:t>
            </a:r>
            <a:r>
              <a:rPr lang="ru-RU" sz="1200" dirty="0"/>
              <a:t>тел. 8 (4212) 78-31-93, 8 (4212) </a:t>
            </a:r>
            <a:r>
              <a:rPr lang="ru-RU" sz="1200" dirty="0" smtClean="0"/>
              <a:t>78-31-70, электронный </a:t>
            </a:r>
            <a:r>
              <a:rPr lang="ru-RU" sz="1200" dirty="0"/>
              <a:t>адрес</a:t>
            </a:r>
            <a:r>
              <a:rPr lang="en-US" sz="1200" dirty="0"/>
              <a:t>:</a:t>
            </a:r>
            <a:r>
              <a:rPr lang="ru-RU" sz="1200" dirty="0"/>
              <a:t> 08</a:t>
            </a:r>
            <a:r>
              <a:rPr lang="en-US" sz="1200" dirty="0"/>
              <a:t>media@mail.ru</a:t>
            </a:r>
            <a:endParaRPr lang="ru-RU" sz="1200" dirty="0"/>
          </a:p>
          <a:p>
            <a:pPr hangingPunct="1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31" y="319171"/>
            <a:ext cx="1099811" cy="12024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100" y="373826"/>
            <a:ext cx="5841900" cy="667087"/>
          </a:xfrm>
        </p:spPr>
        <p:txBody>
          <a:bodyPr/>
          <a:lstStyle/>
          <a:p>
            <a:pPr algn="ctr"/>
            <a:r>
              <a:rPr lang="ru-RU" sz="1600" b="0" dirty="0">
                <a:solidFill>
                  <a:schemeClr val="accent4"/>
                </a:solidFill>
              </a:rPr>
              <a:t>ЦЕЛЬ ПРОЕКТА: </a:t>
            </a:r>
            <a:r>
              <a:rPr lang="ru-RU" sz="1600" b="0" dirty="0">
                <a:ea typeface="Helvetica Neue"/>
                <a:cs typeface="Helvetica Neue"/>
                <a:sym typeface="Helvetica Neue"/>
              </a:rPr>
              <a:t>повышение мотивации и формирование устойчивого интереса </a:t>
            </a:r>
            <a:r>
              <a:rPr lang="ru-RU" sz="1600" b="0" dirty="0" smtClean="0">
                <a:ea typeface="Helvetica Neue"/>
                <a:cs typeface="Helvetica Neue"/>
                <a:sym typeface="Helvetica Neue"/>
              </a:rPr>
              <a:t>у </a:t>
            </a:r>
            <a:r>
              <a:rPr lang="ru-RU" sz="1600" b="0" dirty="0">
                <a:ea typeface="Helvetica Neue"/>
                <a:cs typeface="Helvetica Neue"/>
                <a:sym typeface="Helvetica Neue"/>
              </a:rPr>
              <a:t>молодежи </a:t>
            </a:r>
            <a:r>
              <a:rPr lang="ru-RU" sz="1600" b="0" dirty="0"/>
              <a:t>и взрослого населения к изучению и развитию навыков в области финансовой грамотности, а также содействие к формированию финансовой культуры как фактора роста</a:t>
            </a:r>
            <a:r>
              <a:rPr lang="ru-RU" sz="1600" b="0" dirty="0">
                <a:ea typeface="Helvetica Neue"/>
                <a:cs typeface="Helvetica Neue"/>
                <a:sym typeface="Helvetica Neue"/>
              </a:rPr>
              <a:t/>
            </a:r>
            <a:br>
              <a:rPr lang="ru-RU" sz="1600" b="0" dirty="0">
                <a:ea typeface="Helvetica Neue"/>
                <a:cs typeface="Helvetica Neue"/>
                <a:sym typeface="Helvetica Neue"/>
              </a:rPr>
            </a:br>
            <a:endParaRPr lang="ru-RU" sz="1600" b="0" dirty="0"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42" y="1587136"/>
            <a:ext cx="4331958" cy="72923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4"/>
                </a:solidFill>
                <a:ea typeface="+mn-ea"/>
                <a:cs typeface="+mn-cs"/>
                <a:sym typeface="Helvetica Neue Medium"/>
              </a:rPr>
              <a:t>ЦЕЛЕВАЯ АУДИТОРИЯ</a:t>
            </a:r>
            <a:r>
              <a:rPr lang="en-US" sz="1800" b="1" dirty="0">
                <a:solidFill>
                  <a:schemeClr val="accent4"/>
                </a:solidFill>
                <a:ea typeface="+mn-ea"/>
                <a:cs typeface="+mn-cs"/>
                <a:sym typeface="Helvetica Neue Medium"/>
              </a:rPr>
              <a:t>:</a:t>
            </a:r>
            <a:r>
              <a:rPr lang="ru-RU" sz="1800" b="1" dirty="0">
                <a:solidFill>
                  <a:schemeClr val="accent4"/>
                </a:solidFill>
                <a:ea typeface="+mn-ea"/>
                <a:cs typeface="+mn-cs"/>
                <a:sym typeface="Helvetica Neue Medium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студенты, школьники, взрослое население, </a:t>
            </a:r>
            <a:r>
              <a:rPr lang="ru-RU" sz="1400" dirty="0" smtClean="0"/>
              <a:t>в </a:t>
            </a:r>
            <a:r>
              <a:rPr lang="ru-RU" sz="1400" dirty="0" err="1"/>
              <a:t>т.ч</a:t>
            </a:r>
            <a:r>
              <a:rPr lang="ru-RU" sz="1400" dirty="0"/>
              <a:t>. люди </a:t>
            </a:r>
            <a:endParaRPr lang="ru-RU" sz="1400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с </a:t>
            </a:r>
            <a:r>
              <a:rPr lang="ru-RU" sz="1400" dirty="0"/>
              <a:t>ограниченными </a:t>
            </a:r>
            <a:r>
              <a:rPr lang="ru-RU" sz="1400" dirty="0" smtClean="0"/>
              <a:t>возможностями</a:t>
            </a:r>
            <a:r>
              <a:rPr lang="en-US" sz="1400" dirty="0" smtClean="0"/>
              <a:t> </a:t>
            </a:r>
            <a:r>
              <a:rPr lang="ru-RU" sz="1400" dirty="0" smtClean="0"/>
              <a:t>здоровья</a:t>
            </a:r>
            <a:endParaRPr lang="en-US" sz="1400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t="10469" r="21111"/>
          <a:stretch/>
        </p:blipFill>
        <p:spPr bwMode="auto">
          <a:xfrm>
            <a:off x="6026400" y="1419499"/>
            <a:ext cx="3060000" cy="2213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1966" y="3389853"/>
            <a:ext cx="86069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dirty="0" smtClean="0">
                <a:solidFill>
                  <a:schemeClr val="accent4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ЭФФЕКТ ОТ РЕАЛИЗАЦИИ ПРОЕКТА</a:t>
            </a:r>
            <a:r>
              <a:rPr lang="en-US" sz="1800" dirty="0" smtClean="0">
                <a:solidFill>
                  <a:schemeClr val="accent4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:</a:t>
            </a:r>
            <a:endParaRPr lang="ru-RU" sz="1800" dirty="0">
              <a:solidFill>
                <a:schemeClr val="accent4"/>
              </a:solidFill>
              <a:latin typeface="Proxima Nova Rg" panose="02000506030000020004" pitchFamily="2" charset="0"/>
              <a:ea typeface="+mn-ea"/>
              <a:cs typeface="+mn-cs"/>
              <a:sym typeface="Helvetica Neue Medium"/>
            </a:endParaRPr>
          </a:p>
          <a:p>
            <a:pPr marL="285750" indent="-285750" algn="just" defTabSz="278607" hangingPunct="1">
              <a:buClr>
                <a:schemeClr val="accent3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400" b="0" dirty="0">
                <a:latin typeface="Proxima Nova Rg" panose="02000506030000020004" pitchFamily="2" charset="0"/>
              </a:rPr>
              <a:t>Формирование положительной мотивации обучающихся к учебно-познавательной деятельности в области финансовой грамотности.</a:t>
            </a:r>
          </a:p>
          <a:p>
            <a:pPr marL="285750" indent="-285750" algn="just" defTabSz="278607" hangingPunct="1">
              <a:buClr>
                <a:schemeClr val="accent3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400" b="0" dirty="0">
                <a:latin typeface="Proxima Nova Rg" panose="02000506030000020004" pitchFamily="2" charset="0"/>
              </a:rPr>
              <a:t>Использование различных форм учебной работы в новом, актуальном для студентов формате.</a:t>
            </a:r>
          </a:p>
          <a:p>
            <a:pPr marL="285750" indent="-285750" algn="just" defTabSz="278607" hangingPunct="1">
              <a:buClr>
                <a:schemeClr val="accent3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400" b="0" dirty="0">
                <a:latin typeface="Proxima Nova Rg" panose="02000506030000020004" pitchFamily="2" charset="0"/>
              </a:rPr>
              <a:t>Развитие познавательного интереса и творческих способностей, способствующих легкому и быстрому получению </a:t>
            </a:r>
            <a:r>
              <a:rPr lang="ru-RU" sz="1400" b="0" dirty="0" smtClean="0">
                <a:latin typeface="Proxima Nova Rg" panose="02000506030000020004" pitchFamily="2" charset="0"/>
              </a:rPr>
              <a:t>и </a:t>
            </a:r>
            <a:r>
              <a:rPr lang="ru-RU" sz="1400" b="0" dirty="0">
                <a:latin typeface="Proxima Nova Rg" panose="02000506030000020004" pitchFamily="2" charset="0"/>
              </a:rPr>
              <a:t>освоению непрерывно обновляющейся информации в области финансовой грамотности. </a:t>
            </a:r>
          </a:p>
          <a:p>
            <a:pPr marL="285750" indent="-285750" algn="just" defTabSz="278607">
              <a:buClr>
                <a:schemeClr val="accent3"/>
              </a:buClr>
              <a:buSzPct val="125000"/>
              <a:buFont typeface="Arial" panose="020B0604020202020204" pitchFamily="34" charset="0"/>
              <a:buChar char="•"/>
            </a:pPr>
            <a:endParaRPr lang="ru-RU" sz="1600" b="0" dirty="0">
              <a:latin typeface="Proxima Nova Rg" panose="02000506030000020004" pitchFamily="2" charset="0"/>
              <a:sym typeface="Helvetica Neue Medium"/>
            </a:endParaRPr>
          </a:p>
          <a:p>
            <a:endParaRPr lang="ru-RU" sz="2800" dirty="0">
              <a:solidFill>
                <a:schemeClr val="accent4"/>
              </a:solidFill>
              <a:latin typeface="Proxima Nova Rg" panose="02000506030000020004" pitchFamily="2" charset="0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 txBox="1">
            <a:spLocks/>
          </p:cNvSpPr>
          <p:nvPr/>
        </p:nvSpPr>
        <p:spPr>
          <a:xfrm>
            <a:off x="1348842" y="2526077"/>
            <a:ext cx="6096472" cy="2048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ru-RU" sz="1400" dirty="0">
              <a:latin typeface="+mn-lt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 txBox="1">
            <a:spLocks/>
          </p:cNvSpPr>
          <p:nvPr/>
        </p:nvSpPr>
        <p:spPr>
          <a:xfrm>
            <a:off x="443368" y="2509441"/>
            <a:ext cx="5503831" cy="1003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800" b="1" dirty="0" smtClean="0">
                <a:solidFill>
                  <a:schemeClr val="accent4"/>
                </a:solidFill>
                <a:ea typeface="+mn-ea"/>
                <a:cs typeface="+mn-cs"/>
                <a:sym typeface="Helvetica Neue Medium"/>
              </a:rPr>
              <a:t>ФОРМЫ РЕАЛИЗАЦИИ ПРОЕКТА: </a:t>
            </a:r>
          </a:p>
          <a:p>
            <a:pPr marL="0" indent="0" algn="just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400" dirty="0" smtClean="0"/>
              <a:t>интерактивное общение, тематические игры и викторины, вебинары, публикация тематических материалов, проведение опросов</a:t>
            </a:r>
            <a:endParaRPr lang="en-US" sz="1400" dirty="0" smtClean="0"/>
          </a:p>
          <a:p>
            <a:pPr marL="0" indent="0" hangingPunct="1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459" y="495974"/>
            <a:ext cx="7209327" cy="682727"/>
          </a:xfrm>
        </p:spPr>
        <p:txBody>
          <a:bodyPr/>
          <a:lstStyle/>
          <a:p>
            <a:r>
              <a:rPr lang="ru-RU" sz="2000" dirty="0">
                <a:solidFill>
                  <a:schemeClr val="accent4"/>
                </a:solidFill>
                <a:sym typeface="Helvetica Neue"/>
              </a:rPr>
              <a:t>Преимущества проекта</a:t>
            </a:r>
            <a:r>
              <a:rPr lang="en-US" sz="2000" dirty="0">
                <a:solidFill>
                  <a:schemeClr val="accent4"/>
                </a:solidFill>
                <a:sym typeface="Helvetica Neue"/>
              </a:rPr>
              <a:t>:</a:t>
            </a:r>
            <a:r>
              <a:rPr lang="ru-RU" sz="2000" dirty="0">
                <a:solidFill>
                  <a:schemeClr val="accent4"/>
                </a:solidFill>
                <a:sym typeface="Helvetica Neue"/>
              </a:rPr>
              <a:t> </a:t>
            </a:r>
            <a:br>
              <a:rPr lang="ru-RU" sz="2000" dirty="0">
                <a:solidFill>
                  <a:schemeClr val="accent4"/>
                </a:solidFill>
                <a:sym typeface="Helvetica Neue"/>
              </a:rPr>
            </a:br>
            <a:r>
              <a:rPr lang="ru-RU" sz="1400" b="0" dirty="0">
                <a:ea typeface="Helvetica Neue"/>
                <a:cs typeface="Helvetica Neue"/>
                <a:sym typeface="Helvetica Neue"/>
              </a:rPr>
              <a:t>Реализация проекта позволяет аккумулировать информационные материалы по финансовой грамотности различных тематических сообществ в одном месте, вовлекать молодежь в процесс изучения финансовой грамотности в интересной для них форме</a:t>
            </a:r>
            <a:r>
              <a:rPr lang="ru-RU" sz="1400" b="0" dirty="0">
                <a:latin typeface="+mj-lt"/>
              </a:rPr>
              <a:t>.</a:t>
            </a:r>
            <a:r>
              <a:rPr lang="ru-RU" sz="1400" b="0" dirty="0"/>
              <a:t/>
            </a:r>
            <a:br>
              <a:rPr lang="ru-RU" sz="1400" b="0" dirty="0"/>
            </a:br>
            <a:endParaRPr lang="ru-RU" sz="1400" b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44" y="1550449"/>
            <a:ext cx="8140543" cy="72096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4"/>
                </a:solidFill>
                <a:ea typeface="+mn-ea"/>
                <a:cs typeface="+mn-cs"/>
                <a:sym typeface="Helvetica Neue Medium"/>
              </a:rPr>
              <a:t>Ресурсное обеспечение</a:t>
            </a:r>
            <a:r>
              <a:rPr lang="en-US" sz="2000" b="1" dirty="0">
                <a:solidFill>
                  <a:schemeClr val="accent4"/>
                </a:solidFill>
                <a:ea typeface="+mn-ea"/>
                <a:cs typeface="+mn-cs"/>
                <a:sym typeface="Helvetica Neue Medium"/>
              </a:rPr>
              <a:t>:</a:t>
            </a:r>
            <a:endParaRPr lang="ru-RU" sz="2000" b="1" dirty="0">
              <a:solidFill>
                <a:schemeClr val="accent4"/>
              </a:solidFill>
              <a:ea typeface="+mn-ea"/>
              <a:cs typeface="+mn-cs"/>
              <a:sym typeface="Helvetica Neue Medium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Сообщество создано на платформе социальной сети </a:t>
            </a:r>
            <a:r>
              <a:rPr lang="ru-RU" sz="1400" dirty="0" err="1"/>
              <a:t>Вконтакте</a:t>
            </a:r>
            <a:r>
              <a:rPr lang="ru-RU" sz="1400" dirty="0" smtClean="0">
                <a:latin typeface="+mn-lt"/>
              </a:rPr>
              <a:t>, </a:t>
            </a:r>
            <a:r>
              <a:rPr lang="ru-RU" sz="1400" dirty="0"/>
              <a:t>что позволяет выходить за рамки одной группы слушателей в образовательной организации и осуществлять подключение неограниченного количества </a:t>
            </a:r>
            <a:r>
              <a:rPr lang="ru-RU" sz="1400" dirty="0" smtClean="0"/>
              <a:t>участников за </a:t>
            </a:r>
            <a:r>
              <a:rPr lang="ru-RU" sz="1400" dirty="0"/>
              <a:t>одно мероприятие.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Для проведения мероприятий используются материалы информационно-просветительских ресурсов Банка России  и Министерства финансов </a:t>
            </a:r>
            <a:r>
              <a:rPr lang="ru-RU" sz="1400" dirty="0" smtClean="0"/>
              <a:t>России.</a:t>
            </a:r>
            <a:endParaRPr lang="ru-RU" sz="1400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ym typeface="Helvetica Neue Medium"/>
              </a:rPr>
              <a:t>Спикеры: преподаватели колледжа, </a:t>
            </a:r>
            <a:r>
              <a:rPr lang="ru-RU" sz="1400" dirty="0" smtClean="0"/>
              <a:t>сотрудники </a:t>
            </a:r>
            <a:r>
              <a:rPr lang="ru-RU" sz="1400" dirty="0"/>
              <a:t>финансовых </a:t>
            </a:r>
            <a:r>
              <a:rPr lang="ru-RU" sz="1400" dirty="0" smtClean="0"/>
              <a:t>организаций, правоохранительных органов </a:t>
            </a:r>
            <a:r>
              <a:rPr lang="ru-RU" sz="1400" dirty="0"/>
              <a:t>и другие эксперты, в </a:t>
            </a:r>
            <a:r>
              <a:rPr lang="ru-RU" sz="1400" dirty="0" err="1"/>
              <a:t>т.ч</a:t>
            </a:r>
            <a:r>
              <a:rPr lang="ru-RU" sz="1400" dirty="0"/>
              <a:t>. из других регионов РФ.</a:t>
            </a:r>
            <a:endParaRPr lang="ru-RU" sz="1400" dirty="0">
              <a:sym typeface="Helvetica Neue Medium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atin typeface="+mn-lt"/>
              <a:sym typeface="Helvetica Neue Medium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 txBox="1">
            <a:spLocks/>
          </p:cNvSpPr>
          <p:nvPr/>
        </p:nvSpPr>
        <p:spPr>
          <a:xfrm>
            <a:off x="278243" y="3216514"/>
            <a:ext cx="8140543" cy="72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sz="1400" dirty="0" smtClean="0">
              <a:latin typeface="+mn-lt"/>
              <a:sym typeface="Helvetica Neue Medium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000" b="1" dirty="0" smtClean="0">
                <a:solidFill>
                  <a:schemeClr val="accent4"/>
                </a:solidFill>
                <a:ea typeface="+mn-ea"/>
                <a:cs typeface="+mn-cs"/>
                <a:sym typeface="Helvetica Neue Medium"/>
              </a:rPr>
              <a:t>Возможности и инструменты для тиражирования</a:t>
            </a:r>
            <a:r>
              <a:rPr lang="en-US" sz="2000" b="1" dirty="0" smtClean="0">
                <a:solidFill>
                  <a:schemeClr val="accent4"/>
                </a:solidFill>
                <a:ea typeface="+mn-ea"/>
                <a:cs typeface="+mn-cs"/>
                <a:sym typeface="Helvetica Neue Medium"/>
              </a:rPr>
              <a:t>:</a:t>
            </a:r>
            <a:r>
              <a:rPr lang="ru-RU" sz="2000" b="1" dirty="0" smtClean="0">
                <a:solidFill>
                  <a:schemeClr val="accent4"/>
                </a:solidFill>
                <a:ea typeface="+mn-ea"/>
                <a:cs typeface="+mn-cs"/>
                <a:sym typeface="Helvetica Neue Medium"/>
              </a:rPr>
              <a:t> </a:t>
            </a:r>
            <a:endParaRPr lang="en-US" sz="2000" b="1" dirty="0" smtClean="0">
              <a:solidFill>
                <a:schemeClr val="accent4"/>
              </a:solidFill>
              <a:ea typeface="+mn-ea"/>
              <a:cs typeface="+mn-cs"/>
              <a:sym typeface="Helvetica Neue Medium"/>
            </a:endParaRP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Расширение охвата целевой аудитории, а также - форм </a:t>
            </a:r>
            <a:r>
              <a:rPr lang="ru-RU" sz="1400" dirty="0"/>
              <a:t>взаимодействия с </a:t>
            </a:r>
            <a:r>
              <a:rPr lang="ru-RU" sz="1400" dirty="0" smtClean="0"/>
              <a:t>ней, </a:t>
            </a:r>
            <a:r>
              <a:rPr lang="ru-RU" sz="1400" dirty="0"/>
              <a:t>в т ч. за счёт привлечения новых спикеров </a:t>
            </a:r>
            <a:r>
              <a:rPr lang="ru-RU" sz="1400" dirty="0" smtClean="0"/>
              <a:t>для </a:t>
            </a:r>
            <a:r>
              <a:rPr lang="ru-RU" sz="1400" dirty="0"/>
              <a:t>освещения наиболее актуальных вопросов в области финансовой грамотности, запись подкастов с участием экспертов</a:t>
            </a:r>
            <a:r>
              <a:rPr lang="ru-RU" sz="1400" dirty="0" smtClean="0"/>
              <a:t>.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Интеграция финансового сообщества «</a:t>
            </a:r>
            <a:r>
              <a:rPr lang="ru-RU" sz="1400" dirty="0" err="1"/>
              <a:t>Фин</a:t>
            </a:r>
            <a:r>
              <a:rPr lang="ru-RU" sz="1400" dirty="0"/>
              <a:t>-Ботики» в дисциплину «Основы финансовой грамотности и предпринимательского дела».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endParaRPr lang="ru-RU" sz="1400" dirty="0"/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45" y="239971"/>
            <a:ext cx="794556" cy="86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89188258"/>
              </p:ext>
            </p:extLst>
          </p:nvPr>
        </p:nvGraphicFramePr>
        <p:xfrm>
          <a:off x="144712" y="682666"/>
          <a:ext cx="2770050" cy="202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Овал 9"/>
          <p:cNvSpPr/>
          <p:nvPr/>
        </p:nvSpPr>
        <p:spPr>
          <a:xfrm>
            <a:off x="835200" y="821257"/>
            <a:ext cx="1982956" cy="1920388"/>
          </a:xfrm>
          <a:prstGeom prst="ellipse">
            <a:avLst/>
          </a:prstGeom>
          <a:noFill/>
          <a:ln w="222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78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1204282" y="3817279"/>
            <a:ext cx="594000" cy="594000"/>
            <a:chOff x="2284374" y="741368"/>
            <a:chExt cx="648000" cy="648000"/>
          </a:xfrm>
        </p:grpSpPr>
        <p:sp>
          <p:nvSpPr>
            <p:cNvPr id="32" name="Овал 31"/>
            <p:cNvSpPr/>
            <p:nvPr/>
          </p:nvSpPr>
          <p:spPr>
            <a:xfrm>
              <a:off x="2284374" y="741368"/>
              <a:ext cx="648000" cy="64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55763" y="813368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96465" y="3222537"/>
            <a:ext cx="594000" cy="594000"/>
            <a:chOff x="2284374" y="741368"/>
            <a:chExt cx="648000" cy="648000"/>
          </a:xfrm>
          <a:solidFill>
            <a:srgbClr val="333399"/>
          </a:solidFill>
        </p:grpSpPr>
        <p:sp>
          <p:nvSpPr>
            <p:cNvPr id="28" name="Овал 27"/>
            <p:cNvSpPr/>
            <p:nvPr/>
          </p:nvSpPr>
          <p:spPr>
            <a:xfrm>
              <a:off x="2284374" y="741368"/>
              <a:ext cx="648000" cy="64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355763" y="813368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28311" y="2619513"/>
            <a:ext cx="594000" cy="594000"/>
            <a:chOff x="2284374" y="741368"/>
            <a:chExt cx="648000" cy="648000"/>
          </a:xfrm>
          <a:solidFill>
            <a:srgbClr val="00B0F0"/>
          </a:solidFill>
        </p:grpSpPr>
        <p:sp>
          <p:nvSpPr>
            <p:cNvPr id="50" name="Овал 49"/>
            <p:cNvSpPr/>
            <p:nvPr/>
          </p:nvSpPr>
          <p:spPr>
            <a:xfrm>
              <a:off x="2284374" y="741368"/>
              <a:ext cx="648000" cy="64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355763" y="813368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81060" y="3963548"/>
            <a:ext cx="33661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dirty="0" smtClean="0"/>
              <a:t>13</a:t>
            </a:r>
            <a:r>
              <a:rPr lang="ru-RU" sz="1500" dirty="0" smtClean="0"/>
              <a:t>%  </a:t>
            </a:r>
            <a:r>
              <a:rPr lang="ru-RU" sz="1500" dirty="0" smtClean="0"/>
              <a:t>- </a:t>
            </a:r>
            <a:r>
              <a:rPr lang="ru-RU" sz="1400" dirty="0" smtClean="0"/>
              <a:t>несколько раз в месяц</a:t>
            </a:r>
            <a:endParaRPr lang="ru-RU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681060" y="3348105"/>
            <a:ext cx="22856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26% </a:t>
            </a:r>
            <a:r>
              <a:rPr lang="ru-RU" sz="1500" dirty="0" smtClean="0"/>
              <a:t> - </a:t>
            </a:r>
            <a:r>
              <a:rPr lang="ru-RU" sz="1400" dirty="0" smtClean="0"/>
              <a:t>раз в неделю</a:t>
            </a:r>
            <a:endParaRPr lang="ru-RU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111639" y="2766317"/>
            <a:ext cx="22565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61% </a:t>
            </a:r>
            <a:r>
              <a:rPr lang="ru-RU" sz="1500" dirty="0" smtClean="0"/>
              <a:t> - </a:t>
            </a:r>
            <a:r>
              <a:rPr lang="ru-RU" sz="1400" dirty="0" smtClean="0"/>
              <a:t>ежедневно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1070291" y="1047578"/>
            <a:ext cx="1485000" cy="1485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78" dirty="0"/>
          </a:p>
        </p:txBody>
      </p:sp>
      <p:sp>
        <p:nvSpPr>
          <p:cNvPr id="63" name="TextBox 62"/>
          <p:cNvSpPr txBox="1"/>
          <p:nvPr/>
        </p:nvSpPr>
        <p:spPr>
          <a:xfrm>
            <a:off x="1223071" y="1418477"/>
            <a:ext cx="1298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hangingPunct="1">
              <a:defRPr/>
            </a:pPr>
            <a:r>
              <a:rPr lang="ru-RU" sz="3000" kern="12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Courier New" panose="02070309020205020404" pitchFamily="49" charset="0"/>
              </a:rPr>
              <a:t>200</a:t>
            </a:r>
            <a:r>
              <a:rPr lang="ru-RU" sz="1800" kern="12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Courier New" panose="02070309020205020404" pitchFamily="49" charset="0"/>
              </a:rPr>
              <a:t>чел</a:t>
            </a:r>
            <a:r>
              <a:rPr lang="ru-RU" sz="1800" kern="1200" dirty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80581" y="262964"/>
            <a:ext cx="3490957" cy="476726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accent4"/>
                </a:solidFill>
                <a:latin typeface="+mn-lt"/>
                <a:sym typeface="Helvetica Neue Medium"/>
              </a:rPr>
              <a:t>Как часто посещаете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accent4"/>
                </a:solidFill>
                <a:latin typeface="+mn-lt"/>
                <a:sym typeface="Helvetica Neue Medium"/>
              </a:rPr>
              <a:t>сообщество «</a:t>
            </a:r>
            <a:r>
              <a:rPr lang="ru-RU" sz="1400" dirty="0" err="1">
                <a:solidFill>
                  <a:schemeClr val="accent4"/>
                </a:solidFill>
                <a:latin typeface="+mn-lt"/>
                <a:sym typeface="Helvetica Neue Medium"/>
              </a:rPr>
              <a:t>Фин</a:t>
            </a:r>
            <a:r>
              <a:rPr lang="ru-RU" sz="1400" dirty="0">
                <a:solidFill>
                  <a:schemeClr val="accent4"/>
                </a:solidFill>
                <a:latin typeface="+mn-lt"/>
                <a:sym typeface="Helvetica Neue Medium"/>
              </a:rPr>
              <a:t>-Ботики»? (в %)</a:t>
            </a: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630191" y="4676886"/>
            <a:ext cx="8151959" cy="439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1600" dirty="0">
                <a:solidFill>
                  <a:srgbClr val="FF0066"/>
                </a:solidFill>
              </a:rPr>
              <a:t>РЕЗУЛЬТАТЫ ОПРОСА ОБУЧАЮЩИХСЯ О РАБОТЕ СОЦИАЛЬНОГО СООБЩЕСТВА (выборка 200 человек)</a:t>
            </a:r>
            <a:br>
              <a:rPr lang="ru-RU" sz="1600" dirty="0">
                <a:solidFill>
                  <a:srgbClr val="FF0066"/>
                </a:solidFill>
              </a:rPr>
            </a:br>
            <a:endParaRPr lang="ru-RU" sz="1600" dirty="0">
              <a:solidFill>
                <a:srgbClr val="FF0066"/>
              </a:solidFill>
            </a:endParaRPr>
          </a:p>
        </p:txBody>
      </p:sp>
      <p:graphicFrame>
        <p:nvGraphicFramePr>
          <p:cNvPr id="73" name="Диаграмма 72"/>
          <p:cNvGraphicFramePr/>
          <p:nvPr>
            <p:extLst>
              <p:ext uri="{D42A27DB-BD31-4B8C-83A1-F6EECF244321}">
                <p14:modId xmlns:p14="http://schemas.microsoft.com/office/powerpoint/2010/main" val="2165371519"/>
              </p:ext>
            </p:extLst>
          </p:nvPr>
        </p:nvGraphicFramePr>
        <p:xfrm>
          <a:off x="3356211" y="1027989"/>
          <a:ext cx="2770050" cy="202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" name="Скругленный прямоугольник 73"/>
          <p:cNvSpPr/>
          <p:nvPr/>
        </p:nvSpPr>
        <p:spPr>
          <a:xfrm>
            <a:off x="4956866" y="658578"/>
            <a:ext cx="3304074" cy="476726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ru-RU" sz="1400" dirty="0">
                <a:solidFill>
                  <a:schemeClr val="accent4"/>
                </a:solidFill>
                <a:latin typeface="+mn-lt"/>
                <a:sym typeface="Helvetica Neue Medium"/>
              </a:rPr>
              <a:t>С какой целью посещаете </a:t>
            </a:r>
          </a:p>
          <a:p>
            <a:pPr defTabSz="825500"/>
            <a:r>
              <a:rPr lang="ru-RU" sz="1400" dirty="0">
                <a:solidFill>
                  <a:schemeClr val="accent4"/>
                </a:solidFill>
                <a:latin typeface="+mn-lt"/>
                <a:sym typeface="Helvetica Neue Medium"/>
              </a:rPr>
              <a:t>сообщество «</a:t>
            </a:r>
            <a:r>
              <a:rPr lang="ru-RU" sz="1400" dirty="0" err="1">
                <a:solidFill>
                  <a:schemeClr val="accent4"/>
                </a:solidFill>
                <a:latin typeface="+mn-lt"/>
                <a:sym typeface="Helvetica Neue Medium"/>
              </a:rPr>
              <a:t>Фин</a:t>
            </a:r>
            <a:r>
              <a:rPr lang="ru-RU" sz="1400" dirty="0">
                <a:solidFill>
                  <a:schemeClr val="accent4"/>
                </a:solidFill>
                <a:latin typeface="+mn-lt"/>
                <a:sym typeface="Helvetica Neue Medium"/>
              </a:rPr>
              <a:t>-Ботики»? (в %)</a:t>
            </a:r>
          </a:p>
        </p:txBody>
      </p:sp>
      <p:sp>
        <p:nvSpPr>
          <p:cNvPr id="76" name="Овал 75"/>
          <p:cNvSpPr/>
          <p:nvPr/>
        </p:nvSpPr>
        <p:spPr>
          <a:xfrm>
            <a:off x="4057459" y="1166027"/>
            <a:ext cx="1940625" cy="1918306"/>
          </a:xfrm>
          <a:prstGeom prst="ellipse">
            <a:avLst/>
          </a:prstGeom>
          <a:noFill/>
          <a:ln w="222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78" dirty="0"/>
          </a:p>
        </p:txBody>
      </p:sp>
      <p:sp>
        <p:nvSpPr>
          <p:cNvPr id="77" name="TextBox 76"/>
          <p:cNvSpPr txBox="1"/>
          <p:nvPr/>
        </p:nvSpPr>
        <p:spPr>
          <a:xfrm>
            <a:off x="4465014" y="1796660"/>
            <a:ext cx="1298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hangingPunct="1">
              <a:defRPr/>
            </a:pPr>
            <a:r>
              <a:rPr lang="ru-RU" sz="3000" kern="12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Courier New" panose="02070309020205020404" pitchFamily="49" charset="0"/>
              </a:rPr>
              <a:t>200</a:t>
            </a:r>
            <a:r>
              <a:rPr lang="ru-RU" sz="1800" kern="12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Courier New" panose="02070309020205020404" pitchFamily="49" charset="0"/>
              </a:rPr>
              <a:t>чел</a:t>
            </a:r>
            <a:r>
              <a:rPr lang="ru-RU" sz="1800" kern="1200" dirty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Courier New" panose="02070309020205020404" pitchFamily="49" charset="0"/>
              </a:rPr>
              <a:t>.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6242097" y="1796757"/>
            <a:ext cx="594000" cy="594000"/>
            <a:chOff x="2284374" y="741368"/>
            <a:chExt cx="648000" cy="648000"/>
          </a:xfrm>
          <a:solidFill>
            <a:srgbClr val="00B0F0"/>
          </a:solidFill>
        </p:grpSpPr>
        <p:sp>
          <p:nvSpPr>
            <p:cNvPr id="79" name="Овал 78"/>
            <p:cNvSpPr/>
            <p:nvPr/>
          </p:nvSpPr>
          <p:spPr>
            <a:xfrm>
              <a:off x="2284374" y="741368"/>
              <a:ext cx="648000" cy="64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355763" y="813368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4598674" y="3255886"/>
            <a:ext cx="594000" cy="594000"/>
            <a:chOff x="2284374" y="741368"/>
            <a:chExt cx="648000" cy="648000"/>
          </a:xfrm>
          <a:solidFill>
            <a:srgbClr val="333399"/>
          </a:solidFill>
        </p:grpSpPr>
        <p:sp>
          <p:nvSpPr>
            <p:cNvPr id="82" name="Овал 81"/>
            <p:cNvSpPr/>
            <p:nvPr/>
          </p:nvSpPr>
          <p:spPr>
            <a:xfrm>
              <a:off x="2284374" y="741368"/>
              <a:ext cx="648000" cy="64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2355763" y="813368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6274105" y="1927016"/>
            <a:ext cx="274948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500" dirty="0" smtClean="0"/>
              <a:t>62% </a:t>
            </a:r>
            <a:r>
              <a:rPr lang="ru-RU" sz="1500" dirty="0" smtClean="0"/>
              <a:t>  - </a:t>
            </a:r>
            <a:r>
              <a:rPr lang="ru-RU" sz="1200" dirty="0" smtClean="0"/>
              <a:t>быть в курсе новостей </a:t>
            </a:r>
          </a:p>
          <a:p>
            <a:pPr algn="l"/>
            <a:r>
              <a:rPr lang="ru-RU" sz="1200" dirty="0" smtClean="0"/>
              <a:t>               в </a:t>
            </a:r>
            <a:r>
              <a:rPr lang="ru-RU" sz="1200" dirty="0" smtClean="0"/>
              <a:t>области </a:t>
            </a:r>
            <a:r>
              <a:rPr lang="ru-RU" sz="1200" dirty="0" smtClean="0"/>
              <a:t>финансовой</a:t>
            </a:r>
          </a:p>
          <a:p>
            <a:pPr algn="l"/>
            <a:r>
              <a:rPr lang="ru-RU" sz="1200" dirty="0"/>
              <a:t> </a:t>
            </a:r>
            <a:r>
              <a:rPr lang="ru-RU" sz="1200" dirty="0" smtClean="0"/>
              <a:t>   </a:t>
            </a:r>
            <a:r>
              <a:rPr lang="ru-RU" sz="1200" dirty="0" smtClean="0"/>
              <a:t>           грамотности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38250" y="3390595"/>
            <a:ext cx="443574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500" dirty="0" smtClean="0"/>
              <a:t>38%   - </a:t>
            </a:r>
            <a:r>
              <a:rPr lang="ru-RU" sz="1200" dirty="0" smtClean="0"/>
              <a:t>принимать участие </a:t>
            </a:r>
          </a:p>
          <a:p>
            <a:pPr algn="l"/>
            <a:r>
              <a:rPr lang="ru-RU" sz="1200" dirty="0" smtClean="0"/>
              <a:t>               в </a:t>
            </a:r>
            <a:r>
              <a:rPr lang="ru-RU" sz="1200" dirty="0" smtClean="0"/>
              <a:t>различных конкурсах и викторинах </a:t>
            </a:r>
            <a:endParaRPr lang="ru-RU" sz="1200" dirty="0" smtClean="0"/>
          </a:p>
          <a:p>
            <a:pPr algn="l"/>
            <a:r>
              <a:rPr lang="ru-RU" sz="1200" dirty="0"/>
              <a:t> </a:t>
            </a:r>
            <a:r>
              <a:rPr lang="ru-RU" sz="1200" dirty="0" smtClean="0"/>
              <a:t>              </a:t>
            </a:r>
            <a:r>
              <a:rPr lang="ru-RU" sz="1200" dirty="0" smtClean="0"/>
              <a:t>по финансовой </a:t>
            </a:r>
            <a:r>
              <a:rPr lang="ru-RU" sz="1200" dirty="0" smtClean="0"/>
              <a:t>грамотности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41" y="4604826"/>
            <a:ext cx="322033" cy="3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4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030801" y="844381"/>
            <a:ext cx="1870800" cy="1900371"/>
          </a:xfrm>
          <a:prstGeom prst="ellipse">
            <a:avLst/>
          </a:prstGeom>
          <a:noFill/>
          <a:ln w="222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78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130035" y="3984703"/>
            <a:ext cx="594000" cy="594000"/>
            <a:chOff x="2284374" y="741368"/>
            <a:chExt cx="648000" cy="648000"/>
          </a:xfrm>
        </p:grpSpPr>
        <p:sp>
          <p:nvSpPr>
            <p:cNvPr id="32" name="Овал 31"/>
            <p:cNvSpPr/>
            <p:nvPr/>
          </p:nvSpPr>
          <p:spPr>
            <a:xfrm>
              <a:off x="2284374" y="741368"/>
              <a:ext cx="648000" cy="64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55763" y="813368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30595" y="3278399"/>
            <a:ext cx="594000" cy="594000"/>
            <a:chOff x="2284374" y="741368"/>
            <a:chExt cx="648000" cy="648000"/>
          </a:xfrm>
          <a:solidFill>
            <a:srgbClr val="333399"/>
          </a:solidFill>
        </p:grpSpPr>
        <p:sp>
          <p:nvSpPr>
            <p:cNvPr id="28" name="Овал 27"/>
            <p:cNvSpPr/>
            <p:nvPr/>
          </p:nvSpPr>
          <p:spPr>
            <a:xfrm>
              <a:off x="2284374" y="741368"/>
              <a:ext cx="648000" cy="64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355763" y="813368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44594" y="2628226"/>
            <a:ext cx="594000" cy="594000"/>
            <a:chOff x="2284374" y="741368"/>
            <a:chExt cx="648000" cy="648000"/>
          </a:xfrm>
          <a:solidFill>
            <a:srgbClr val="00B0F0"/>
          </a:solidFill>
        </p:grpSpPr>
        <p:sp>
          <p:nvSpPr>
            <p:cNvPr id="50" name="Овал 49"/>
            <p:cNvSpPr/>
            <p:nvPr/>
          </p:nvSpPr>
          <p:spPr>
            <a:xfrm>
              <a:off x="2284374" y="741368"/>
              <a:ext cx="648000" cy="64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355763" y="813368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-138772" y="4103484"/>
            <a:ext cx="433440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18,3%</a:t>
            </a:r>
            <a:r>
              <a:rPr lang="ru-RU" sz="1500" dirty="0" smtClean="0"/>
              <a:t> - </a:t>
            </a:r>
            <a:r>
              <a:rPr lang="ru-RU" sz="1200" dirty="0"/>
              <a:t>успеваемость по дисциплине «</a:t>
            </a:r>
            <a:r>
              <a:rPr lang="ru-RU" sz="1200" dirty="0" smtClean="0"/>
              <a:t>Основы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          </a:t>
            </a:r>
            <a:r>
              <a:rPr lang="ru-RU" sz="1200" dirty="0" smtClean="0"/>
              <a:t>    финансовой </a:t>
            </a:r>
            <a:r>
              <a:rPr lang="ru-RU" sz="1200" dirty="0"/>
              <a:t>грамотности» </a:t>
            </a:r>
            <a:r>
              <a:rPr lang="ru-RU" sz="1200" dirty="0" smtClean="0"/>
              <a:t>не изменилась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endParaRPr lang="ru-RU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130035" y="3405397"/>
            <a:ext cx="3782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/>
              <a:t>38,9%</a:t>
            </a:r>
            <a:r>
              <a:rPr lang="ru-RU" sz="1500" dirty="0" smtClean="0"/>
              <a:t> - </a:t>
            </a:r>
            <a:r>
              <a:rPr lang="ru-RU" sz="1200" dirty="0"/>
              <a:t>появился интерес к </a:t>
            </a:r>
            <a:r>
              <a:rPr lang="ru-RU" sz="1200" dirty="0" smtClean="0"/>
              <a:t>дисциплине</a:t>
            </a:r>
          </a:p>
          <a:p>
            <a:pPr algn="l"/>
            <a:r>
              <a:rPr lang="ru-RU" sz="1200" dirty="0"/>
              <a:t> </a:t>
            </a:r>
            <a:r>
              <a:rPr lang="ru-RU" sz="1200" dirty="0" smtClean="0"/>
              <a:t>           </a:t>
            </a:r>
            <a:r>
              <a:rPr lang="ru-RU" sz="1200" dirty="0" smtClean="0"/>
              <a:t>   «</a:t>
            </a:r>
            <a:r>
              <a:rPr lang="ru-RU" sz="1200" dirty="0"/>
              <a:t>Основы финансовой </a:t>
            </a:r>
            <a:r>
              <a:rPr lang="ru-RU" sz="1200" dirty="0" smtClean="0"/>
              <a:t>грамотности»</a:t>
            </a:r>
            <a:endParaRPr lang="ru-RU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88011" y="2744752"/>
            <a:ext cx="3974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42,8%</a:t>
            </a:r>
            <a:r>
              <a:rPr lang="ru-RU" sz="1500" dirty="0" smtClean="0"/>
              <a:t> - </a:t>
            </a:r>
            <a:r>
              <a:rPr lang="ru-RU" sz="1200" dirty="0" smtClean="0"/>
              <a:t>успеваемость по дисциплине «</a:t>
            </a:r>
            <a:r>
              <a:rPr lang="ru-RU" sz="1200" dirty="0" smtClean="0"/>
              <a:t>Основы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          </a:t>
            </a:r>
            <a:r>
              <a:rPr lang="ru-RU" sz="1200" dirty="0" smtClean="0"/>
              <a:t>   финансовой </a:t>
            </a:r>
            <a:r>
              <a:rPr lang="ru-RU" sz="1200" dirty="0" smtClean="0"/>
              <a:t>грамотности» повысилась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1332524" y="1143226"/>
            <a:ext cx="1391810" cy="13939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78" dirty="0"/>
          </a:p>
        </p:txBody>
      </p:sp>
      <p:sp>
        <p:nvSpPr>
          <p:cNvPr id="63" name="TextBox 62"/>
          <p:cNvSpPr txBox="1"/>
          <p:nvPr/>
        </p:nvSpPr>
        <p:spPr>
          <a:xfrm>
            <a:off x="1425714" y="1415660"/>
            <a:ext cx="1298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hangingPunct="1">
              <a:defRPr/>
            </a:pPr>
            <a:r>
              <a:rPr lang="ru-RU" sz="3000" kern="12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Courier New" panose="02070309020205020404" pitchFamily="49" charset="0"/>
              </a:rPr>
              <a:t>200</a:t>
            </a:r>
            <a:r>
              <a:rPr lang="ru-RU" sz="1800" kern="12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Courier New" panose="02070309020205020404" pitchFamily="49" charset="0"/>
              </a:rPr>
              <a:t>чел</a:t>
            </a:r>
            <a:r>
              <a:rPr lang="ru-RU" sz="1800" kern="1200" dirty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630191" y="4721652"/>
            <a:ext cx="8151959" cy="439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1600" dirty="0">
                <a:solidFill>
                  <a:srgbClr val="FF0066"/>
                </a:solidFill>
              </a:rPr>
              <a:t>РЕЗУЛЬТАТЫ ОПРОСА ОБУЧАЮЩИХСЯ О РАБОТЕ СОЦИАЛЬНОГО СООБЩЕСТВА (выборка 200 человек)</a:t>
            </a:r>
            <a:br>
              <a:rPr lang="ru-RU" sz="1600" dirty="0">
                <a:solidFill>
                  <a:srgbClr val="FF0066"/>
                </a:solidFill>
              </a:rPr>
            </a:br>
            <a:endParaRPr lang="ru-RU" sz="1600" dirty="0">
              <a:solidFill>
                <a:srgbClr val="FF0066"/>
              </a:solidFill>
            </a:endParaRPr>
          </a:p>
        </p:txBody>
      </p:sp>
      <p:graphicFrame>
        <p:nvGraphicFramePr>
          <p:cNvPr id="73" name="Диаграмма 72"/>
          <p:cNvGraphicFramePr/>
          <p:nvPr>
            <p:extLst>
              <p:ext uri="{D42A27DB-BD31-4B8C-83A1-F6EECF244321}">
                <p14:modId xmlns:p14="http://schemas.microsoft.com/office/powerpoint/2010/main" val="1560673772"/>
              </p:ext>
            </p:extLst>
          </p:nvPr>
        </p:nvGraphicFramePr>
        <p:xfrm>
          <a:off x="4752526" y="844820"/>
          <a:ext cx="3757874" cy="179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8" name="Группа 77"/>
          <p:cNvGrpSpPr/>
          <p:nvPr/>
        </p:nvGrpSpPr>
        <p:grpSpPr>
          <a:xfrm>
            <a:off x="5002066" y="2716057"/>
            <a:ext cx="594000" cy="594000"/>
            <a:chOff x="2284374" y="741368"/>
            <a:chExt cx="648000" cy="648000"/>
          </a:xfrm>
          <a:solidFill>
            <a:srgbClr val="00B0F0"/>
          </a:solidFill>
        </p:grpSpPr>
        <p:sp>
          <p:nvSpPr>
            <p:cNvPr id="79" name="Овал 78"/>
            <p:cNvSpPr/>
            <p:nvPr/>
          </p:nvSpPr>
          <p:spPr>
            <a:xfrm>
              <a:off x="2284374" y="741368"/>
              <a:ext cx="648000" cy="64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355763" y="813368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5002066" y="3373531"/>
            <a:ext cx="594000" cy="594000"/>
            <a:chOff x="2284374" y="741368"/>
            <a:chExt cx="648000" cy="648000"/>
          </a:xfrm>
          <a:solidFill>
            <a:srgbClr val="333399"/>
          </a:solidFill>
        </p:grpSpPr>
        <p:sp>
          <p:nvSpPr>
            <p:cNvPr id="82" name="Овал 81"/>
            <p:cNvSpPr/>
            <p:nvPr/>
          </p:nvSpPr>
          <p:spPr>
            <a:xfrm>
              <a:off x="2284374" y="741368"/>
              <a:ext cx="648000" cy="64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2355763" y="813368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870840" y="2833537"/>
            <a:ext cx="38294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59,1%</a:t>
            </a:r>
            <a:r>
              <a:rPr lang="ru-RU" sz="1500" dirty="0" smtClean="0"/>
              <a:t> </a:t>
            </a:r>
            <a:r>
              <a:rPr lang="ru-RU" sz="1500" dirty="0" smtClean="0"/>
              <a:t> (</a:t>
            </a:r>
            <a:r>
              <a:rPr lang="ru-RU" sz="1500" dirty="0" smtClean="0"/>
              <a:t>123 чел.)- </a:t>
            </a:r>
            <a:r>
              <a:rPr lang="ru-RU" sz="1200" dirty="0" smtClean="0"/>
              <a:t>я знаю, как распознать и </a:t>
            </a:r>
            <a:r>
              <a:rPr lang="ru-RU" sz="1200" dirty="0" smtClean="0"/>
              <a:t> защитить </a:t>
            </a:r>
            <a:r>
              <a:rPr lang="ru-RU" sz="1200" dirty="0" smtClean="0"/>
              <a:t>себя от мошенников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02066" y="3501895"/>
            <a:ext cx="4162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/>
              <a:t>54,8%  (</a:t>
            </a:r>
            <a:r>
              <a:rPr lang="ru-RU" sz="1500" dirty="0" smtClean="0"/>
              <a:t>114чел.) - </a:t>
            </a:r>
            <a:r>
              <a:rPr lang="ru-RU" sz="1200" dirty="0" smtClean="0"/>
              <a:t>я стал(а) лучше </a:t>
            </a:r>
            <a:endParaRPr lang="ru-RU" sz="1200" dirty="0" smtClean="0"/>
          </a:p>
          <a:p>
            <a:pPr algn="l"/>
            <a:r>
              <a:rPr lang="ru-RU" sz="1200" dirty="0"/>
              <a:t> </a:t>
            </a:r>
            <a:r>
              <a:rPr lang="ru-RU" sz="1200" dirty="0" smtClean="0"/>
              <a:t>             </a:t>
            </a:r>
            <a:r>
              <a:rPr lang="ru-RU" sz="1200" dirty="0" smtClean="0"/>
              <a:t>ориентироваться </a:t>
            </a:r>
            <a:r>
              <a:rPr lang="ru-RU" sz="1200" dirty="0" smtClean="0"/>
              <a:t>в финансовых услугах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324" y="196693"/>
            <a:ext cx="4272076" cy="612934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ru-RU" sz="1200" dirty="0">
                <a:solidFill>
                  <a:schemeClr val="accent4"/>
                </a:solidFill>
                <a:latin typeface="+mn-lt"/>
                <a:sym typeface="Helvetica Neue Medium"/>
              </a:rPr>
              <a:t>Как </a:t>
            </a:r>
            <a:r>
              <a:rPr lang="ru-RU" sz="1200" dirty="0" smtClean="0">
                <a:solidFill>
                  <a:schemeClr val="accent4"/>
                </a:solidFill>
                <a:latin typeface="+mn-lt"/>
                <a:sym typeface="Helvetica Neue Medium"/>
              </a:rPr>
              <a:t>сообщество </a:t>
            </a:r>
            <a:r>
              <a:rPr lang="ru-RU" sz="1200" dirty="0">
                <a:solidFill>
                  <a:schemeClr val="accent4"/>
                </a:solidFill>
                <a:latin typeface="+mn-lt"/>
                <a:sym typeface="Helvetica Neue Medium"/>
              </a:rPr>
              <a:t>«</a:t>
            </a:r>
            <a:r>
              <a:rPr lang="ru-RU" sz="1200" dirty="0" err="1">
                <a:solidFill>
                  <a:schemeClr val="accent4"/>
                </a:solidFill>
                <a:latin typeface="+mn-lt"/>
                <a:sym typeface="Helvetica Neue Medium"/>
              </a:rPr>
              <a:t>Фин</a:t>
            </a:r>
            <a:r>
              <a:rPr lang="ru-RU" sz="1200" dirty="0">
                <a:solidFill>
                  <a:schemeClr val="accent4"/>
                </a:solidFill>
                <a:latin typeface="+mn-lt"/>
                <a:sym typeface="Helvetica Neue Medium"/>
              </a:rPr>
              <a:t>-Ботики» повлияло на вашу мотивацию при обучении дисциплины </a:t>
            </a:r>
            <a:r>
              <a:rPr lang="ru-RU" sz="1200" dirty="0" smtClean="0">
                <a:solidFill>
                  <a:schemeClr val="accent4"/>
                </a:solidFill>
                <a:latin typeface="+mn-lt"/>
                <a:sym typeface="Helvetica Neue Medium"/>
              </a:rPr>
              <a:t>«</a:t>
            </a:r>
            <a:r>
              <a:rPr lang="ru-RU" sz="1200" dirty="0">
                <a:solidFill>
                  <a:schemeClr val="accent4"/>
                </a:solidFill>
                <a:latin typeface="+mn-lt"/>
                <a:sym typeface="Helvetica Neue Medium"/>
              </a:rPr>
              <a:t>Основы финансовой </a:t>
            </a:r>
            <a:r>
              <a:rPr lang="ru-RU" sz="1200" dirty="0" smtClean="0">
                <a:solidFill>
                  <a:schemeClr val="accent4"/>
                </a:solidFill>
                <a:latin typeface="+mn-lt"/>
                <a:sym typeface="Helvetica Neue Medium"/>
              </a:rPr>
              <a:t>грамотности»? </a:t>
            </a:r>
            <a:r>
              <a:rPr lang="ru-RU" sz="1200" dirty="0">
                <a:solidFill>
                  <a:schemeClr val="accent4"/>
                </a:solidFill>
                <a:latin typeface="+mn-lt"/>
                <a:sym typeface="Helvetica Neue Medium"/>
              </a:rPr>
              <a:t>(в %)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203012" y="268785"/>
            <a:ext cx="2290520" cy="408623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ru-RU" sz="1200" dirty="0">
                <a:solidFill>
                  <a:schemeClr val="accent4"/>
                </a:solidFill>
                <a:latin typeface="+mn-lt"/>
                <a:sym typeface="Helvetica Neue Medium"/>
              </a:rPr>
              <a:t>Благодаря сообществу «</a:t>
            </a:r>
            <a:r>
              <a:rPr lang="ru-RU" sz="1200" dirty="0" err="1">
                <a:solidFill>
                  <a:schemeClr val="accent4"/>
                </a:solidFill>
                <a:latin typeface="+mn-lt"/>
                <a:sym typeface="Helvetica Neue Medium"/>
              </a:rPr>
              <a:t>Фин</a:t>
            </a:r>
            <a:r>
              <a:rPr lang="ru-RU" sz="1200" dirty="0">
                <a:solidFill>
                  <a:schemeClr val="accent4"/>
                </a:solidFill>
                <a:latin typeface="+mn-lt"/>
                <a:sym typeface="Helvetica Neue Medium"/>
              </a:rPr>
              <a:t>-Ботики»? (в %)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5017307" y="4009726"/>
            <a:ext cx="594000" cy="594000"/>
            <a:chOff x="2284374" y="741368"/>
            <a:chExt cx="648000" cy="648000"/>
          </a:xfrm>
        </p:grpSpPr>
        <p:sp>
          <p:nvSpPr>
            <p:cNvPr id="37" name="Овал 36"/>
            <p:cNvSpPr/>
            <p:nvPr/>
          </p:nvSpPr>
          <p:spPr>
            <a:xfrm>
              <a:off x="2284374" y="741368"/>
              <a:ext cx="648000" cy="64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355763" y="813368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887760" y="4116510"/>
            <a:ext cx="40620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34,6</a:t>
            </a:r>
            <a:r>
              <a:rPr lang="ru-RU" sz="1400" dirty="0" smtClean="0"/>
              <a:t>%  </a:t>
            </a:r>
            <a:r>
              <a:rPr lang="ru-RU" sz="1500" dirty="0" smtClean="0"/>
              <a:t>(</a:t>
            </a:r>
            <a:r>
              <a:rPr lang="ru-RU" sz="1500" dirty="0" smtClean="0"/>
              <a:t>72 чел.) - </a:t>
            </a:r>
            <a:r>
              <a:rPr lang="ru-RU" sz="1200" dirty="0" smtClean="0"/>
              <a:t>я научился(</a:t>
            </a:r>
            <a:r>
              <a:rPr lang="ru-RU" sz="1200" dirty="0" err="1" smtClean="0"/>
              <a:t>лась</a:t>
            </a:r>
            <a:r>
              <a:rPr lang="ru-RU" sz="1200" dirty="0" smtClean="0"/>
              <a:t>) вести </a:t>
            </a:r>
            <a:r>
              <a:rPr lang="ru-RU" sz="1200" dirty="0" smtClean="0"/>
              <a:t>учет своих </a:t>
            </a:r>
            <a:r>
              <a:rPr lang="ru-RU" sz="1200" dirty="0" smtClean="0"/>
              <a:t>доходов и расходов</a:t>
            </a:r>
            <a:endParaRPr lang="ru-RU" sz="1200" dirty="0"/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2314173348"/>
              </p:ext>
            </p:extLst>
          </p:nvPr>
        </p:nvGraphicFramePr>
        <p:xfrm>
          <a:off x="325428" y="726922"/>
          <a:ext cx="2626572" cy="202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643429276"/>
              </p:ext>
            </p:extLst>
          </p:nvPr>
        </p:nvGraphicFramePr>
        <p:xfrm>
          <a:off x="144712" y="682666"/>
          <a:ext cx="2770050" cy="202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2485523918"/>
              </p:ext>
            </p:extLst>
          </p:nvPr>
        </p:nvGraphicFramePr>
        <p:xfrm>
          <a:off x="426475" y="871382"/>
          <a:ext cx="2770050" cy="202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3" name="Рисунок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84" y="4696963"/>
            <a:ext cx="276179" cy="30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0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4406946" y="2249963"/>
            <a:ext cx="594000" cy="594000"/>
            <a:chOff x="2284374" y="741368"/>
            <a:chExt cx="648000" cy="648000"/>
          </a:xfrm>
          <a:solidFill>
            <a:srgbClr val="333399"/>
          </a:solidFill>
        </p:grpSpPr>
        <p:sp>
          <p:nvSpPr>
            <p:cNvPr id="17" name="Овал 16"/>
            <p:cNvSpPr/>
            <p:nvPr/>
          </p:nvSpPr>
          <p:spPr>
            <a:xfrm>
              <a:off x="2284374" y="741368"/>
              <a:ext cx="648000" cy="64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355763" y="813368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401" y="4523290"/>
            <a:ext cx="8199466" cy="682727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FF0066"/>
                </a:solidFill>
              </a:rPr>
              <a:t>РЕЗУЛЬТАТЫ ОПРОСА ОБУЧАЮЩИХСЯ О РАБОТЕ СОЦИАЛЬНОГО СООБЩЕСТВА (выборка 200 человек)</a:t>
            </a:r>
            <a:br>
              <a:rPr lang="ru-RU" sz="1600" dirty="0">
                <a:solidFill>
                  <a:srgbClr val="FF0066"/>
                </a:solidFill>
              </a:rPr>
            </a:b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57032" y="560632"/>
            <a:ext cx="5674786" cy="408623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ru-RU" sz="1200" dirty="0">
                <a:solidFill>
                  <a:schemeClr val="accent4"/>
                </a:solidFill>
                <a:latin typeface="+mn-lt"/>
                <a:sym typeface="Helvetica Neue Medium"/>
              </a:rPr>
              <a:t>В каких </a:t>
            </a:r>
            <a:r>
              <a:rPr lang="ru-RU" sz="1200" dirty="0" smtClean="0">
                <a:solidFill>
                  <a:schemeClr val="accent4"/>
                </a:solidFill>
                <a:latin typeface="+mn-lt"/>
                <a:sym typeface="Helvetica Neue Medium"/>
              </a:rPr>
              <a:t>мероприятиях по финансовой грамотности </a:t>
            </a:r>
            <a:r>
              <a:rPr lang="ru-RU" sz="1200" dirty="0">
                <a:solidFill>
                  <a:schemeClr val="accent4"/>
                </a:solidFill>
                <a:latin typeface="+mn-lt"/>
                <a:sym typeface="Helvetica Neue Medium"/>
              </a:rPr>
              <a:t>Вы принимали участие </a:t>
            </a:r>
            <a:r>
              <a:rPr lang="ru-RU" sz="1200" dirty="0" smtClean="0">
                <a:solidFill>
                  <a:schemeClr val="accent4"/>
                </a:solidFill>
                <a:latin typeface="+mn-lt"/>
                <a:sym typeface="Helvetica Neue Medium"/>
              </a:rPr>
              <a:t>в сообществе «</a:t>
            </a:r>
            <a:r>
              <a:rPr lang="ru-RU" sz="1200" dirty="0" err="1" smtClean="0">
                <a:solidFill>
                  <a:schemeClr val="accent4"/>
                </a:solidFill>
                <a:latin typeface="+mn-lt"/>
                <a:sym typeface="Helvetica Neue Medium"/>
              </a:rPr>
              <a:t>Фин</a:t>
            </a:r>
            <a:r>
              <a:rPr lang="ru-RU" sz="1200" dirty="0" smtClean="0">
                <a:solidFill>
                  <a:schemeClr val="accent4"/>
                </a:solidFill>
                <a:latin typeface="+mn-lt"/>
                <a:sym typeface="Helvetica Neue Medium"/>
              </a:rPr>
              <a:t>-Ботики»? (в %)</a:t>
            </a:r>
            <a:endParaRPr lang="ru-RU" sz="1200" dirty="0">
              <a:solidFill>
                <a:schemeClr val="accent4"/>
              </a:solidFill>
              <a:latin typeface="+mn-lt"/>
              <a:sym typeface="Helvetica Neue Medium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18" y="4482279"/>
            <a:ext cx="353082" cy="386037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848702056"/>
              </p:ext>
            </p:extLst>
          </p:nvPr>
        </p:nvGraphicFramePr>
        <p:xfrm>
          <a:off x="253596" y="1604135"/>
          <a:ext cx="3757874" cy="179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4356747" y="1261376"/>
            <a:ext cx="594000" cy="594000"/>
            <a:chOff x="2284374" y="741368"/>
            <a:chExt cx="648000" cy="648000"/>
          </a:xfrm>
          <a:solidFill>
            <a:srgbClr val="00B0F0"/>
          </a:solidFill>
        </p:grpSpPr>
        <p:sp>
          <p:nvSpPr>
            <p:cNvPr id="12" name="Овал 11"/>
            <p:cNvSpPr/>
            <p:nvPr/>
          </p:nvSpPr>
          <p:spPr>
            <a:xfrm>
              <a:off x="2284374" y="741368"/>
              <a:ext cx="648000" cy="64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355763" y="813368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58769" y="1380445"/>
            <a:ext cx="45535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93% </a:t>
            </a:r>
            <a:r>
              <a:rPr lang="ru-RU" sz="1500" dirty="0" smtClean="0"/>
              <a:t>    (</a:t>
            </a:r>
            <a:r>
              <a:rPr lang="ru-RU" sz="1500" dirty="0" smtClean="0"/>
              <a:t>186 чел.)- </a:t>
            </a:r>
            <a:r>
              <a:rPr lang="ru-RU" sz="1200" dirty="0" smtClean="0"/>
              <a:t>различные онлайн-проекты (вебинары, уроки, марафоны)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06946" y="2349565"/>
            <a:ext cx="46739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500" dirty="0" smtClean="0"/>
              <a:t>72,5% </a:t>
            </a:r>
            <a:r>
              <a:rPr lang="ru-RU" sz="1500" dirty="0" smtClean="0"/>
              <a:t>  (</a:t>
            </a:r>
            <a:r>
              <a:rPr lang="ru-RU" sz="1500" dirty="0" smtClean="0"/>
              <a:t>145чел.) – </a:t>
            </a:r>
            <a:r>
              <a:rPr lang="ru-RU" sz="1200" dirty="0" smtClean="0"/>
              <a:t>викторины, конкурсы, розыгрыши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444288" y="3125369"/>
            <a:ext cx="594000" cy="594000"/>
            <a:chOff x="2284374" y="741368"/>
            <a:chExt cx="648000" cy="648000"/>
          </a:xfrm>
        </p:grpSpPr>
        <p:sp>
          <p:nvSpPr>
            <p:cNvPr id="20" name="Овал 19"/>
            <p:cNvSpPr/>
            <p:nvPr/>
          </p:nvSpPr>
          <p:spPr>
            <a:xfrm>
              <a:off x="2284374" y="741368"/>
              <a:ext cx="648000" cy="64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355763" y="813368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304522" y="3258719"/>
            <a:ext cx="40620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16% </a:t>
            </a:r>
            <a:r>
              <a:rPr lang="ru-RU" sz="1500" dirty="0" smtClean="0"/>
              <a:t>     (</a:t>
            </a:r>
            <a:r>
              <a:rPr lang="ru-RU" sz="1500" dirty="0" smtClean="0"/>
              <a:t>32 чел.) – </a:t>
            </a:r>
            <a:r>
              <a:rPr lang="ru-RU" sz="1200" dirty="0" smtClean="0"/>
              <a:t>интеллектуальные игры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594552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198" y="368477"/>
            <a:ext cx="6888265" cy="682727"/>
          </a:xfrm>
        </p:spPr>
        <p:txBody>
          <a:bodyPr/>
          <a:lstStyle/>
          <a:p>
            <a:r>
              <a:rPr lang="ru-RU" sz="2000" dirty="0">
                <a:solidFill>
                  <a:srgbClr val="0066CC"/>
                </a:solidFill>
              </a:rPr>
              <a:t>ФОТОТЕПОРТАЖ ИЗ ЖИЗНИ СООБЩЕСТВА «ФИН-БОТИКИ»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" y="855261"/>
            <a:ext cx="3902490" cy="1780732"/>
          </a:xfrm>
          <a:effectLst>
            <a:softEdge rad="254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62198" y="4497147"/>
            <a:ext cx="8672311" cy="430887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rgbClr val="FF0066"/>
                </a:solidFill>
                <a:latin typeface="+mn-lt"/>
                <a:ea typeface="+mn-ea"/>
                <a:cs typeface="+mn-cs"/>
                <a:sym typeface="Helvetica Neue Medium"/>
              </a:rPr>
              <a:t>участие в </a:t>
            </a:r>
            <a:r>
              <a:rPr lang="ru-RU" sz="2800" dirty="0" smtClean="0">
                <a:solidFill>
                  <a:srgbClr val="FF0066"/>
                </a:solidFill>
                <a:latin typeface="+mn-lt"/>
                <a:ea typeface="+mn-ea"/>
                <a:cs typeface="+mn-cs"/>
                <a:sym typeface="Helvetica Neue Medium"/>
              </a:rPr>
              <a:t>викторинах, конкурсах</a:t>
            </a:r>
            <a:endParaRPr lang="ru-RU" sz="2800" dirty="0">
              <a:solidFill>
                <a:srgbClr val="FF0066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88" y="830731"/>
            <a:ext cx="2713110" cy="2486578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49" y="2104579"/>
            <a:ext cx="2531560" cy="235442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94" y="2232039"/>
            <a:ext cx="2604402" cy="223433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045" y="330334"/>
            <a:ext cx="417683" cy="4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401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198" y="369754"/>
            <a:ext cx="6888265" cy="682727"/>
          </a:xfrm>
        </p:spPr>
        <p:txBody>
          <a:bodyPr/>
          <a:lstStyle/>
          <a:p>
            <a:r>
              <a:rPr lang="ru-RU" sz="2000" dirty="0">
                <a:solidFill>
                  <a:srgbClr val="0066CC"/>
                </a:solidFill>
              </a:rPr>
              <a:t>ФОТОТЕПОРТАЖ ИЗ ЖИЗНИ СООБЩЕСТВА «ФИН-БОТИКИ»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65600" y="3843361"/>
            <a:ext cx="9180000" cy="86177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rgbClr val="FF0066"/>
                </a:solidFill>
                <a:latin typeface="+mn-lt"/>
                <a:ea typeface="+mn-ea"/>
                <a:cs typeface="+mn-cs"/>
                <a:sym typeface="Helvetica Neue Medium"/>
              </a:rPr>
              <a:t>у</a:t>
            </a:r>
            <a:r>
              <a:rPr kumimoji="0" lang="ru-RU" sz="2800" i="0" u="none" strike="noStrike" cap="none" spc="0" normalizeH="0" baseline="0" dirty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частие в ФИНКВИЗЕ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spc="0" normalizeH="0" baseline="0" dirty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по финансовой грамотности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7" y="891206"/>
            <a:ext cx="4095062" cy="27469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0"/>
          <a:stretch/>
        </p:blipFill>
        <p:spPr>
          <a:xfrm>
            <a:off x="4457260" y="891206"/>
            <a:ext cx="4034560" cy="27469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857" y="331934"/>
            <a:ext cx="417683" cy="4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269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6357" y="1300051"/>
            <a:ext cx="4595752" cy="2764130"/>
          </a:xfrm>
        </p:spPr>
        <p:txBody>
          <a:bodyPr/>
          <a:lstStyle/>
          <a:p>
            <a:r>
              <a:rPr lang="ru-RU" sz="2800" dirty="0">
                <a:solidFill>
                  <a:srgbClr val="006600"/>
                </a:solidFill>
              </a:rPr>
              <a:t>Зданевич Анна Александровна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rgbClr val="006600"/>
                </a:solidFill>
              </a:rPr>
              <a:t>Контакты:</a:t>
            </a:r>
            <a:br>
              <a:rPr lang="ru-RU" sz="2000" dirty="0">
                <a:solidFill>
                  <a:srgbClr val="006600"/>
                </a:solidFill>
              </a:rPr>
            </a:br>
            <a:r>
              <a:rPr lang="ru-RU" sz="2000" dirty="0">
                <a:solidFill>
                  <a:srgbClr val="006600"/>
                </a:solidFill>
              </a:rPr>
              <a:t>тел: 8 924 220 09 19, </a:t>
            </a:r>
            <a:br>
              <a:rPr lang="ru-RU" sz="2000" dirty="0">
                <a:solidFill>
                  <a:srgbClr val="006600"/>
                </a:solidFill>
              </a:rPr>
            </a:br>
            <a:r>
              <a:rPr lang="ru-RU" sz="2000" dirty="0">
                <a:solidFill>
                  <a:srgbClr val="006600"/>
                </a:solidFill>
              </a:rPr>
              <a:t>электронный адрес: </a:t>
            </a:r>
            <a:r>
              <a:rPr lang="en-US" sz="2000" u="sng" dirty="0">
                <a:solidFill>
                  <a:srgbClr val="006600"/>
                </a:solidFill>
                <a:hlinkClick r:id="rId2"/>
              </a:rPr>
              <a:t>finik.gav@gmail.com</a:t>
            </a:r>
            <a:r>
              <a:rPr lang="ru-RU" sz="2000" dirty="0">
                <a:solidFill>
                  <a:srgbClr val="006600"/>
                </a:solidFill>
              </a:rPr>
              <a:t/>
            </a:r>
            <a:br>
              <a:rPr lang="ru-RU" sz="2000" dirty="0">
                <a:solidFill>
                  <a:srgbClr val="0066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48403" y="635754"/>
            <a:ext cx="3285446" cy="3229664"/>
          </a:xfrm>
          <a:prstGeom prst="ellipse">
            <a:avLst/>
          </a:prstGeom>
          <a:solidFill>
            <a:schemeClr val="bg1"/>
          </a:solidFill>
          <a:ln w="76200" cap="flat">
            <a:solidFill>
              <a:srgbClr val="0066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1" y="712162"/>
            <a:ext cx="3093470" cy="307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17143" r="6542" b="21252"/>
          <a:stretch/>
        </p:blipFill>
        <p:spPr bwMode="auto">
          <a:xfrm>
            <a:off x="7318256" y="3378147"/>
            <a:ext cx="1478655" cy="1573950"/>
          </a:xfrm>
          <a:prstGeom prst="flowChartAlternateProcess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99326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650</Words>
  <Application>Microsoft Office PowerPoint</Application>
  <PresentationFormat>Экран (16:9)</PresentationFormat>
  <Paragraphs>74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Courier New</vt:lpstr>
      <vt:lpstr>Helvetica Neue</vt:lpstr>
      <vt:lpstr>Helvetica Neue Light</vt:lpstr>
      <vt:lpstr>Helvetica Neue Medium</vt:lpstr>
      <vt:lpstr>Proxima Nova Rg</vt:lpstr>
      <vt:lpstr>White</vt:lpstr>
      <vt:lpstr>Образовательный онлайн-проект по финансовой грамотности  «ФИН-БОТИКИ»</vt:lpstr>
      <vt:lpstr>ЦЕЛЬ ПРОЕКТА: повышение мотивации и формирование устойчивого интереса у молодежи и взрослого населения к изучению и развитию навыков в области финансовой грамотности, а также содействие к формированию финансовой культуры как фактора роста </vt:lpstr>
      <vt:lpstr>Преимущества проекта:  Реализация проекта позволяет аккумулировать информационные материалы по финансовой грамотности различных тематических сообществ в одном месте, вовлекать молодежь в процесс изучения финансовой грамотности в интересной для них форме. </vt:lpstr>
      <vt:lpstr>Презентация PowerPoint</vt:lpstr>
      <vt:lpstr>Презентация PowerPoint</vt:lpstr>
      <vt:lpstr>РЕЗУЛЬТАТЫ ОПРОСА ОБУЧАЮЩИХСЯ О РАБОТЕ СОЦИАЛЬНОГО СООБЩЕСТВА (выборка 200 человек) </vt:lpstr>
      <vt:lpstr>ФОТОТЕПОРТАЖ ИЗ ЖИЗНИ СООБЩЕСТВА «ФИН-БОТИКИ»</vt:lpstr>
      <vt:lpstr>ФОТОТЕПОРТАЖ ИЗ ЖИЗНИ СООБЩЕСТВА «ФИН-БОТИКИ»</vt:lpstr>
      <vt:lpstr>Зданевич Анна Александровна  Контакты: тел: 8 924 220 09 19,  электронный адрес: finik.gav@gmail.com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Карачун Лада Андреевна</cp:lastModifiedBy>
  <cp:revision>139</cp:revision>
  <cp:lastPrinted>2024-04-10T00:10:11Z</cp:lastPrinted>
  <dcterms:modified xsi:type="dcterms:W3CDTF">2024-04-15T05:28:09Z</dcterms:modified>
</cp:coreProperties>
</file>