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8" r:id="rId4"/>
    <p:sldId id="262" r:id="rId5"/>
    <p:sldId id="260" r:id="rId6"/>
    <p:sldId id="266" r:id="rId7"/>
    <p:sldId id="263" r:id="rId8"/>
    <p:sldId id="265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702" b="0" i="0" u="none" strike="noStrike" cap="none" spc="0" baseline="0">
        <a:ln>
          <a:noFill/>
        </a:ln>
        <a:solidFill>
          <a:srgbClr val="000000"/>
        </a:solidFill>
        <a:effectLst/>
        <a:uLn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170" b="1" i="0" u="none" strike="noStrike" cap="none" spc="0" baseline="0">
        <a:ln>
          <a:noFill/>
        </a:ln>
        <a:solidFill>
          <a:srgbClr val="000000"/>
        </a:solidFill>
        <a:effectLst/>
        <a:uLn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6" y="34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77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 noEditPoints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109745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>
            <a:spLocks noGrp="1" noEditPoints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Pct val="100000"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Pct val="100000"/>
              <a:buNone/>
              <a:defRPr sz="1823"/>
            </a:lvl2pPr>
            <a:lvl3pPr marL="0" indent="0" algn="l">
              <a:spcBef>
                <a:spcPts val="0"/>
              </a:spcBef>
              <a:buSzPct val="100000"/>
              <a:buNone/>
              <a:defRPr sz="1823"/>
            </a:lvl3pPr>
            <a:lvl4pPr marL="0" indent="0" algn="l">
              <a:spcBef>
                <a:spcPts val="0"/>
              </a:spcBef>
              <a:buSzPct val="100000"/>
              <a:buNone/>
              <a:defRPr sz="1823"/>
            </a:lvl4pPr>
            <a:lvl5pPr marL="0" indent="0" algn="l">
              <a:spcBef>
                <a:spcPts val="0"/>
              </a:spcBef>
              <a:buSzPct val="100000"/>
              <a:buNone/>
              <a:defRPr sz="1823"/>
            </a:lvl5pPr>
          </a:lstStyle>
          <a:p>
            <a:pPr lvl="0"/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 noEditPoints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</a:lvl1pPr>
            <a:lvl2pPr>
              <a:buClr>
                <a:schemeClr val="accent2"/>
              </a:buClr>
            </a:lvl2pPr>
            <a:lvl3pPr>
              <a:buClr>
                <a:schemeClr val="accent2"/>
              </a:buClr>
            </a:lvl3pPr>
            <a:lvl4pPr>
              <a:buClr>
                <a:schemeClr val="accent2"/>
              </a:buClr>
            </a:lvl4pPr>
            <a:lvl5pPr>
              <a:buClr>
                <a:schemeClr val="accent2"/>
              </a:buCl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</a:lvl1pPr>
            <a:lvl2pPr>
              <a:buClr>
                <a:schemeClr val="accent3"/>
              </a:buClr>
            </a:lvl2pPr>
            <a:lvl3pPr>
              <a:buClr>
                <a:schemeClr val="accent3"/>
              </a:buClr>
            </a:lvl3pPr>
            <a:lvl4pPr>
              <a:buClr>
                <a:schemeClr val="accent3"/>
              </a:buClr>
            </a:lvl4pPr>
            <a:lvl5pPr>
              <a:buClr>
                <a:schemeClr val="accent3"/>
              </a:buCl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</a:lvl1pPr>
            <a:lvl2pPr>
              <a:buClr>
                <a:schemeClr val="accent4"/>
              </a:buClr>
            </a:lvl2pPr>
            <a:lvl3pPr>
              <a:buClr>
                <a:schemeClr val="accent4"/>
              </a:buClr>
            </a:lvl3pPr>
            <a:lvl4pPr>
              <a:buClr>
                <a:schemeClr val="accent4"/>
              </a:buClr>
            </a:lvl4pPr>
            <a:lvl5pPr>
              <a:buClr>
                <a:schemeClr val="accent4"/>
              </a:buCl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/>
          <p:cNvSpPr>
            <a:spLocks noGrp="1" noEditPoints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>
            <a:spLocks noGrp="1" noEditPoints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>
            <a:spLocks noGrp="1" noEditPoints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>
            <a:spLocks noGrp="1" noEditPoints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lvl="0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>
            <a:spLocks noGrp="1" noEditPoints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hf sldNum="0" hdr="0" ftr="0" dt="0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1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3780" b="0" i="0" u="none" strike="noStrike" cap="none" spc="0" baseline="0">
          <a:solidFill>
            <a:srgbClr val="000000"/>
          </a:solidFill>
          <a:uLn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Ln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Ln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Ln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Ln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Ln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810" b="0" i="0" u="none" strike="noStrike" cap="none" spc="0" baseline="0">
          <a:solidFill>
            <a:schemeClr val="tx1"/>
          </a:solidFill>
          <a:uLn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/>
          <a:p>
            <a:endParaRPr sz="108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sz="quarter" idx="1"/>
          </p:nvPr>
        </p:nvSpPr>
        <p:spPr>
          <a:xfrm>
            <a:off x="407919" y="3887372"/>
            <a:ext cx="6350680" cy="939169"/>
          </a:xfrm>
        </p:spPr>
        <p:txBody>
          <a:bodyPr>
            <a:noAutofit/>
          </a:bodyPr>
          <a:lstStyle/>
          <a:p>
            <a:r>
              <a:rPr lang="ru-RU" sz="1200" dirty="0">
                <a:latin typeface="+mn-lt"/>
              </a:rPr>
              <a:t>Направление практики: </a:t>
            </a:r>
            <a:r>
              <a:rPr lang="en-US" sz="1200" dirty="0">
                <a:latin typeface="+mn-lt"/>
              </a:rPr>
              <a:t> </a:t>
            </a:r>
            <a:r>
              <a:rPr lang="ru-RU" sz="1200" b="0" i="0" u="none" strike="noStrike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финансовое просвещение детей и молодёжи</a:t>
            </a:r>
            <a:endParaRPr lang="ru-RU" sz="1200" dirty="0">
              <a:latin typeface="+mn-lt"/>
            </a:endParaRPr>
          </a:p>
          <a:p>
            <a:r>
              <a:rPr lang="ru-RU" sz="1200" dirty="0">
                <a:latin typeface="+mn-lt"/>
              </a:rPr>
              <a:t>Наименование субъекта:  Псковская область</a:t>
            </a:r>
          </a:p>
          <a:p>
            <a:r>
              <a:rPr lang="ru-RU" sz="1200" dirty="0">
                <a:latin typeface="+mn-lt"/>
              </a:rPr>
              <a:t>Автор практики: ГБОУ ДПО ПОИПКРО, Чернушевич Надежда Валентиновна,  контактные данные т.89113693486, </a:t>
            </a:r>
            <a:r>
              <a:rPr lang="en-US" sz="1200" dirty="0">
                <a:latin typeface="+mn-lt"/>
              </a:rPr>
              <a:t>chernyshevich@gmail.com</a:t>
            </a:r>
            <a:endParaRPr lang="ru-RU" sz="1200" dirty="0">
              <a:latin typeface="+mn-lt"/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568249" y="908045"/>
            <a:ext cx="5469485" cy="1294943"/>
          </a:xfrm>
        </p:spPr>
        <p:txBody>
          <a:bodyPr wrap="square" lIns="180000" anchor="ctr" anchorCtr="0">
            <a:noAutofit/>
          </a:bodyPr>
          <a:lstStyle/>
          <a:p>
            <a:pPr marL="0" marR="0" indent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«Большие психологические игры (БПИ) как инструмент развития финансовой грамотности учащихся младших классов»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2A2A5F-03C0-4B4C-8CCF-9D476D87F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9" y="26893"/>
            <a:ext cx="1075765" cy="1075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D13229-88F3-4A22-B05F-011C90070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9" y="180389"/>
            <a:ext cx="669039" cy="6690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39690" y="476112"/>
            <a:ext cx="5410549" cy="86833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Большие психологические игры </a:t>
            </a:r>
            <a:br>
              <a:rPr lang="ru-RU" sz="20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dirty="0">
                <a:solidFill>
                  <a:schemeClr val="tx1"/>
                </a:solidFill>
                <a:latin typeface="+mj-lt"/>
              </a:rPr>
              <a:t>для младших школьников </a:t>
            </a:r>
            <a:br>
              <a:rPr lang="ru-RU" sz="2000" b="1" dirty="0">
                <a:solidFill>
                  <a:schemeClr val="tx1"/>
                </a:solidFill>
                <a:latin typeface="+mj-lt"/>
              </a:rPr>
            </a:br>
            <a:r>
              <a:rPr lang="ru-RU" sz="2000" b="1" i="0" u="none" strike="noStrike" dirty="0">
                <a:solidFill>
                  <a:schemeClr val="tx1"/>
                </a:solidFill>
                <a:latin typeface="+mj-lt"/>
                <a:ea typeface="+mn-lt"/>
                <a:cs typeface="Times New Roman" panose="02020603050405020304" pitchFamily="18" charset="0"/>
              </a:rPr>
              <a:t>«Путешествие в Страну Финансов»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69702" y="3013216"/>
            <a:ext cx="6061396" cy="1623638"/>
          </a:xfrm>
        </p:spPr>
        <p:txBody>
          <a:bodyPr/>
          <a:lstStyle/>
          <a:p>
            <a:r>
              <a:rPr lang="ru-RU" sz="2400" dirty="0"/>
              <a:t>Активное продвижение финансовой грамотности направлено на формирование соответствующих моделей поведения, которые и называют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финансовой культурой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0" y="2707947"/>
            <a:ext cx="6400800" cy="4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 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215585" y="383150"/>
            <a:ext cx="7385366" cy="682727"/>
          </a:xfrm>
        </p:spPr>
        <p:txBody>
          <a:bodyPr/>
          <a:lstStyle/>
          <a:p>
            <a:pPr marL="0" marR="0" indent="4495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Цель  проекта 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+mn-lt"/>
                <a:cs typeface="Times New Roman" panose="02020603050405020304" pitchFamily="18" charset="0"/>
              </a:rPr>
              <a:t>"Большие психологические игры как инструмент развития финансовой грамотности</a:t>
            </a:r>
            <a:r>
              <a:rPr lang="en-US" sz="1600" b="1" dirty="0">
                <a:solidFill>
                  <a:srgbClr val="002060"/>
                </a:solidFill>
                <a:effectLst/>
                <a:latin typeface="+mj-lt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+mn-lt"/>
                <a:cs typeface="Times New Roman" panose="02020603050405020304" pitchFamily="18" charset="0"/>
              </a:rPr>
              <a:t>учащихся младших</a:t>
            </a:r>
            <a:r>
              <a:rPr lang="en-US" sz="1600" b="1" dirty="0">
                <a:solidFill>
                  <a:srgbClr val="002060"/>
                </a:solidFill>
                <a:effectLst/>
                <a:latin typeface="+mj-lt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+mn-lt"/>
                <a:cs typeface="Times New Roman" panose="02020603050405020304" pitchFamily="18" charset="0"/>
              </a:rPr>
              <a:t>классов"</a:t>
            </a:r>
            <a:r>
              <a:rPr lang="ru-RU" sz="2400" b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endParaRPr lang="en-US" sz="2400" b="1" dirty="0">
              <a:solidFill>
                <a:srgbClr val="002060"/>
              </a:solidFill>
              <a:effectLst/>
              <a:latin typeface="+mj-lt"/>
            </a:endParaRPr>
          </a:p>
          <a:p>
            <a:endParaRPr lang="ru-RU" dirty="0" err="1"/>
          </a:p>
          <a:p>
            <a:endParaRPr lang="ru-RU" dirty="0"/>
          </a:p>
        </p:txBody>
      </p:sp>
      <p:sp>
        <p:nvSpPr>
          <p:cNvPr id="4" name="Объект 3"/>
          <p:cNvSpPr>
            <a:spLocks noGrp="1" noEditPoints="1"/>
          </p:cNvSpPr>
          <p:nvPr>
            <p:ph idx="1"/>
          </p:nvPr>
        </p:nvSpPr>
        <p:spPr>
          <a:xfrm>
            <a:off x="215584" y="1468108"/>
            <a:ext cx="3823249" cy="237152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. поле 5"/>
          <p:cNvSpPr txBox="1"/>
          <p:nvPr/>
        </p:nvSpPr>
        <p:spPr>
          <a:xfrm>
            <a:off x="215584" y="1239036"/>
            <a:ext cx="4134888" cy="282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chemeClr val="tx1"/>
                </a:solidFill>
                <a:latin typeface="+mn-lt"/>
                <a:ea typeface="+mn-lt"/>
                <a:cs typeface="+mn-cs"/>
              </a:rPr>
              <a:t>Главной целью</a:t>
            </a:r>
            <a:r>
              <a:rPr lang="ru-RU" sz="1600" b="0" i="0" u="none" strike="noStrike" dirty="0">
                <a:solidFill>
                  <a:schemeClr val="tx1"/>
                </a:solidFill>
                <a:latin typeface="+mn-lt"/>
                <a:ea typeface="+mn-lt"/>
                <a:cs typeface="+mn-cs"/>
              </a:rPr>
              <a:t> </a:t>
            </a:r>
            <a:r>
              <a:rPr lang="ru-RU" sz="1600" b="1" i="0" u="none" strike="noStrike" dirty="0">
                <a:solidFill>
                  <a:schemeClr val="tx1"/>
                </a:solidFill>
                <a:latin typeface="+mn-lt"/>
                <a:ea typeface="+mn-lt"/>
                <a:cs typeface="+mn-cs"/>
              </a:rPr>
              <a:t> БПИ</a:t>
            </a:r>
            <a:r>
              <a:rPr lang="ru-RU" sz="1600" b="0" i="0" u="none" strike="noStrike" dirty="0">
                <a:solidFill>
                  <a:schemeClr val="tx2"/>
                </a:solidFill>
                <a:latin typeface="+mn-lt"/>
                <a:ea typeface="+mn-lt"/>
                <a:cs typeface="+mn-cs"/>
              </a:rPr>
              <a:t> </a:t>
            </a:r>
            <a:r>
              <a:rPr lang="ru-RU" sz="1600" b="1" i="1" u="none" strike="noStrike" dirty="0">
                <a:solidFill>
                  <a:schemeClr val="tx2"/>
                </a:solidFill>
                <a:latin typeface="+mn-lt"/>
                <a:ea typeface="+mn-lt"/>
                <a:cs typeface="+mn-cs"/>
              </a:rPr>
              <a:t> </a:t>
            </a:r>
            <a:r>
              <a:rPr lang="ru-RU" sz="1600" b="0" i="0" u="none" strike="noStrike" dirty="0">
                <a:solidFill>
                  <a:schemeClr val="tx2"/>
                </a:solidFill>
                <a:latin typeface="+mn-lt"/>
                <a:ea typeface="+mn-lt"/>
                <a:cs typeface="+mn-cs"/>
              </a:rPr>
              <a:t>является содействие формированию у младших школьников потребности проявлять и развивать интеллектуальные  задатки и способности на основе успешного освоения основ финансовых знаний и финансовых навыков, адекватных возрасту социальных ролей, видов деятельности, нравственных норм и ценностей, форм и  способов финансового поведения.</a:t>
            </a:r>
            <a:endParaRPr lang="en-US" sz="3200" b="0" i="0" dirty="0">
              <a:solidFill>
                <a:schemeClr val="tx2"/>
              </a:solidFill>
            </a:endParaRPr>
          </a:p>
        </p:txBody>
      </p:sp>
      <p:pic>
        <p:nvPicPr>
          <p:cNvPr id="7" name="Рисунок 3" descr="https://arhivurokov.ru/intolimp/html/2017/03/15/i_58c97dadee905/phpd9xOiH_Kartoteka-igr-po-finansam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2323" y="2416997"/>
            <a:ext cx="3324754" cy="298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44147" y="246552"/>
            <a:ext cx="6888265" cy="369356"/>
          </a:xfrm>
        </p:spPr>
        <p:txBody>
          <a:bodyPr/>
          <a:lstStyle/>
          <a:p>
            <a:r>
              <a:rPr lang="ru-RU" sz="1800" b="1" i="0" u="none" strike="noStrike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понятий и планируемых результатов (фрагмент)</a:t>
            </a:r>
            <a:endParaRPr lang="ru-RU" dirty="0">
              <a:latin typeface="+mj-lt"/>
            </a:endParaRPr>
          </a:p>
        </p:txBody>
      </p:sp>
      <p:graphicFrame>
        <p:nvGraphicFramePr>
          <p:cNvPr id="31" name="Таблица 30"/>
          <p:cNvGraphicFramePr/>
          <p:nvPr>
            <p:extLst>
              <p:ext uri="{D42A27DB-BD31-4B8C-83A1-F6EECF244321}">
                <p14:modId xmlns:p14="http://schemas.microsoft.com/office/powerpoint/2010/main" val="1920469786"/>
              </p:ext>
            </p:extLst>
          </p:nvPr>
        </p:nvGraphicFramePr>
        <p:xfrm>
          <a:off x="128589" y="670084"/>
          <a:ext cx="8843961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1530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Термины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понятия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Модуль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Навыки финансово грамотного поведения, формируемые при решении задач:</a:t>
                      </a:r>
                      <a:endParaRPr lang="ru-RU" sz="1400" b="1" i="0" u="none" strike="noStrike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Монеты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Карманные деньги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Наличные деньги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ачем нужны деньги. Как появились деньги. Деньги в  разных странах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понимать, зачем человеку нужны деньги;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понимать, почему появились деньги;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знать, какие бывают деньги;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знать самые распространённые названия валют;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уметь делать несложные расчёты с деньгами;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уметь переводить одни денежные единицы в другие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Банковская карта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бюджет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семьи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Продуктовая корзина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семьи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Семейный бюджет. Планирование семейного бюджета.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Доходы и расходы семьи. Заработная плата родителей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b="0" i="0" u="none" strike="noStrike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-понимать, что такое семейный бюджет; 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-уметь делать несложные расчёты семейного бюджета;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знать, как планировать семейный бюджет;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знать, что такое доходы и расходы семьи;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-понимать, как пользоваться безналичными деньгами;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понимать, из каких компонентов формируется потребительская корзина.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денежные средства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Оклад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Ценные бумаги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Покупки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Личные денежные средства. Товары и покупки 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Финансовые цели и планы 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понимать, что означает термин «личные денежные средства»;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знать, как правильно планировать покупку;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понимать, какая покупка считается выгодной, а какая – нет;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знать, что такое карманные деньги;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уметь правильно расходовать карманные деньги;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lt"/>
                          <a:cs typeface="Times New Roman" panose="02020603050405020304" pitchFamily="18" charset="0"/>
                        </a:rPr>
                        <a:t>- з</a:t>
                      </a: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нать, что такое финансовые цели и планы 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87903" y="154549"/>
            <a:ext cx="6888265" cy="682727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Пример описания игры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87903" y="724513"/>
            <a:ext cx="8648549" cy="3942737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Участники:</a:t>
            </a:r>
            <a:r>
              <a:rPr lang="ru-RU" sz="1400" b="1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учащиеся 2-3-го класса, педагог-психолог, учитель, игровые персонажи, помогающие погрузиться в атмосферу игры.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Время на игру и на обсуждение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: в среднем 1 час. 20 мин. (в зависимости от количества участников)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Цель:</a:t>
            </a:r>
            <a:r>
              <a:rPr lang="ru-RU" sz="1400" b="1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выявление уровня 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сформированности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навыков финансового поведения после изучения модуля «Зачем нужны деньги и как они появились».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Задачи игры: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диагностика усвоения основных понятий 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пройденного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модуля;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отработка навыков поведения, связанных с осознанным отношением к деньгам;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применение на практике навыков разумной и взвешенной траты денег, планирования денежных трат.</a:t>
            </a:r>
          </a:p>
          <a:p>
            <a:pPr marL="0" marR="0"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Сюжетная канва:  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В ходе игры дети оказываются в стране, где 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еще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не появились деньги. Они погружаются в игровую атмосферу, актуализируют знания о существующих «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доденежных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» вариантах оплаты. Класс проходит через различные испытания (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квиз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, решение кейсов, упражнение «Волшебный магазин», рефлексивные упражнения), которые требуют от учащихся:- умений находить способы зарабатывания денег; - навыков разумной и взвешенной траты денег в семье, карманных денег учащихся. В заключение учащиеся рефлексируют собственные действия в игре,  </a:t>
            </a:r>
            <a:r>
              <a:rPr lang="ru-RU" sz="1400" b="0" i="0" u="none" strike="noStrike" dirty="0" err="1">
                <a:latin typeface="+mn-lt"/>
                <a:ea typeface="+mn-lt"/>
                <a:cs typeface="Times New Roman" panose="02020603050405020304" pitchFamily="18" charset="0"/>
              </a:rPr>
              <a:t>осуществленные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 траты, соотносят их со своими целями.</a:t>
            </a:r>
            <a:endParaRPr lang="ru-RU" sz="1400" b="1" i="1" u="none" strike="noStrike" dirty="0">
              <a:latin typeface="+mn-lt"/>
              <a:ea typeface="+mn-lt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u="none" strike="noStrike" dirty="0">
                <a:latin typeface="+mn-lt"/>
                <a:ea typeface="+mn-lt"/>
                <a:cs typeface="Times New Roman" panose="02020603050405020304" pitchFamily="18" charset="0"/>
              </a:rPr>
              <a:t>Формы обсуждения игры</a:t>
            </a:r>
            <a:r>
              <a:rPr lang="ru-RU" sz="1400" b="0" i="0" u="none" strike="noStrike" dirty="0">
                <a:latin typeface="+mn-lt"/>
                <a:ea typeface="+mn-lt"/>
                <a:cs typeface="Times New Roman" panose="02020603050405020304" pitchFamily="18" charset="0"/>
              </a:rPr>
              <a:t>: озвучивание чувств, разбор ситуации (встречи), обратная связь.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72709" y="152862"/>
            <a:ext cx="6888265" cy="313110"/>
          </a:xfrm>
        </p:spPr>
        <p:txBody>
          <a:bodyPr/>
          <a:lstStyle/>
          <a:p>
            <a:r>
              <a:rPr lang="ru-RU" dirty="0">
                <a:latin typeface="+mj-lt"/>
              </a:rPr>
              <a:t>Схема игры (пример):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433341"/>
              </p:ext>
            </p:extLst>
          </p:nvPr>
        </p:nvGraphicFramePr>
        <p:xfrm>
          <a:off x="107828" y="658815"/>
          <a:ext cx="8928344" cy="4008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6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Этап</a:t>
                      </a:r>
                      <a:r>
                        <a:rPr lang="ru-RU" sz="1000" baseline="0" dirty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000" dirty="0"/>
                        <a:t>Задачи,</a:t>
                      </a:r>
                      <a:r>
                        <a:rPr lang="ru-RU" sz="1000" baseline="0" dirty="0"/>
                        <a:t> решаемые на этапе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000" dirty="0"/>
                        <a:t>Содержание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Необходимые материалы, оборудование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Настрой на игру 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9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Ln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Мотивация на игру</a:t>
                      </a:r>
                    </a:p>
                    <a:p>
                      <a:pPr algn="l"/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9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Ln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Введение в игру. Почтальон приносит конверт  с письмом от Буратино, в котором  сказочный герой просит о помощи. Правила игры.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Ln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2 помещения (актовый зал, учебный кабинет), мультимедиа, </a:t>
                      </a:r>
                    </a:p>
                    <a:p>
                      <a:pPr algn="l"/>
                      <a:r>
                        <a:rPr lang="ru-RU" sz="9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uLn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Фрагмент из сказки «Приключение Буратино»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Погружение в игровое пространство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Разогрев и создание условий для ассоциирования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 детей по теме «</a:t>
                      </a: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Зачем нужны</a:t>
                      </a:r>
                      <a:r>
                        <a:rPr lang="ru-RU" sz="900" b="0" i="0" u="none" strike="noStrike" cap="none" spc="0" baseline="0" dirty="0">
                          <a:solidFill>
                            <a:schemeClr val="dk1"/>
                          </a:solidFill>
                          <a:uLn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Helvetica Neue Light"/>
                        </a:rPr>
                        <a:t> деньги и как они появились» . Викторина «знаешь ли ты?»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с вопросами викторины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033"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Проживание сделанных выборов или результата полученного опыта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личной проработки каждым участником актуализированной темы. Создание условий для осознавания произошедшего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черепахи Тортиллы по карте №1.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финансовых задач в группах: пояснение понятий «товары», «услуги». 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"Как бы потратили деньги на месте Буратино?" 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сундука с монетами Буратино.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 для поиска клада, рабочие листы для решения финансовых задач и ситуаций, сундучок с кладом.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Анализ игры: отреагирование эмоций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отреагирования эмоций и выхода из роли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Что нам помогло выполнить задания?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Что получилось выполнить? Что не получилось?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Если вы нашли чужие деньги…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="0" i="0" u="none" strike="noStrike" dirty="0"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Если вы потеряли деньги…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Анализ полученного опыта вне игрового пространства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параллелей с реальной жизнью, </a:t>
                      </a:r>
                    </a:p>
                    <a:p>
                      <a:pPr algn="l"/>
                      <a:r>
                        <a:rPr lang="ru-RU" sz="900" b="0" i="0" u="none" strike="noStrike">
                          <a:solidFill>
                            <a:schemeClr val="dk1"/>
                          </a:solid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нахождение сходств и различий.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u="none" strike="noStrike" dirty="0">
                          <a:latin typeface="+mn-lt"/>
                          <a:ea typeface="+mn-lt"/>
                          <a:cs typeface="Times New Roman" panose="02020603050405020304" pitchFamily="18" charset="0"/>
                        </a:rPr>
                        <a:t>Чему нас учит эта история Буратино?</a:t>
                      </a:r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203169" y="351964"/>
            <a:ext cx="7340631" cy="759850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Критерии, определяющие  сформированность у обучающихся собственного опыта самоанализа и самооценки, который играет важную роль в процессе самовоспитания и самоосуществления: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Объект 3"/>
          <p:cNvSpPr>
            <a:spLocks noGrp="1" noEditPoints="1"/>
          </p:cNvSpPr>
          <p:nvPr>
            <p:ph idx="1"/>
          </p:nvPr>
        </p:nvSpPr>
        <p:spPr>
          <a:xfrm>
            <a:off x="215584" y="1468108"/>
            <a:ext cx="3823249" cy="2371522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. поле 5"/>
          <p:cNvSpPr txBox="1"/>
          <p:nvPr/>
        </p:nvSpPr>
        <p:spPr>
          <a:xfrm>
            <a:off x="215584" y="1239036"/>
            <a:ext cx="4134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dirty="0">
                <a:solidFill>
                  <a:schemeClr val="tx1"/>
                </a:solidFill>
                <a:latin typeface="+mn-lt"/>
                <a:ea typeface="+mn-lt"/>
                <a:cs typeface="+mn-cs"/>
              </a:rPr>
              <a:t>- сформированность финансово значимых качеств, повышающих  жизнеспособность, самооценку;</a:t>
            </a:r>
          </a:p>
          <a:p>
            <a:pPr algn="just"/>
            <a:r>
              <a:rPr lang="ru-RU" sz="1600" b="0" dirty="0">
                <a:solidFill>
                  <a:schemeClr val="tx1"/>
                </a:solidFill>
                <a:latin typeface="+mn-lt"/>
                <a:ea typeface="+mn-lt"/>
                <a:cs typeface="+mn-cs"/>
              </a:rPr>
              <a:t>- сформированность реалистичного понимания детьми финансовых  ситуаций,  грамотного принятия ключевых в их жизни решений для обеспечения собственного благосостояния и финансовой безопасности.</a:t>
            </a:r>
          </a:p>
        </p:txBody>
      </p:sp>
      <p:pic>
        <p:nvPicPr>
          <p:cNvPr id="7" name="Рисунок 3" descr="https://arhivurokov.ru/intolimp/html/2017/03/15/i_58c97dadee905/phpd9xOiH_Kartoteka-igr-po-finansam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02323" y="2416997"/>
            <a:ext cx="3324754" cy="298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33412" y="383150"/>
            <a:ext cx="6888265" cy="363116"/>
          </a:xfrm>
        </p:spPr>
        <p:txBody>
          <a:bodyPr/>
          <a:lstStyle/>
          <a:p>
            <a:r>
              <a:rPr lang="ru-RU" dirty="0">
                <a:latin typeface="+mj-lt"/>
              </a:rPr>
              <a:t> 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012" y="746266"/>
            <a:ext cx="3833873" cy="3833874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5360" y="746266"/>
            <a:ext cx="3833874" cy="38338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911</Words>
  <Application>Microsoft Office PowerPoint</Application>
  <PresentationFormat>Экран (16:9)</PresentationFormat>
  <Paragraphs>106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Helvetica Neue</vt:lpstr>
      <vt:lpstr>Helvetica Neue Light</vt:lpstr>
      <vt:lpstr>Helvetica Neue Medium</vt:lpstr>
      <vt:lpstr>Proxima Nova Rg</vt:lpstr>
      <vt:lpstr>Times New Roman</vt:lpstr>
      <vt:lpstr>White</vt:lpstr>
      <vt:lpstr>«Большие психологические игры (БПИ) как инструмент развития финансовой грамотности учащихся младших классов» </vt:lpstr>
      <vt:lpstr>Большие психологические игры  для младших школьников  «Путешествие в Страну Финансов»</vt:lpstr>
      <vt:lpstr>Цель  проекта "Большие психологические игры как инструмент развития финансовой грамотности учащихся младших классов"   </vt:lpstr>
      <vt:lpstr>Карта понятий и планируемых результатов (фрагмент)</vt:lpstr>
      <vt:lpstr>Пример описания игры </vt:lpstr>
      <vt:lpstr>Схема игры (пример):</vt:lpstr>
      <vt:lpstr>Критерии, определяющие  сформированность у обучающихся собственного опыта самоанализа и самооценки, который играет важную роль в процессе самовоспитания и самоосуществления: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modified xsi:type="dcterms:W3CDTF">2024-04-15T06:44:47Z</dcterms:modified>
</cp:coreProperties>
</file>