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0" r:id="rId4"/>
    <p:sldId id="261" r:id="rId5"/>
    <p:sldId id="262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5" d="100"/>
          <a:sy n="155" d="100"/>
        </p:scale>
        <p:origin x="-366" y="-9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Почему молодежь не открывает собственный бизнес</c:v>
                </c:pt>
              </c:strCache>
            </c:strRef>
          </c:tx>
          <c:cat>
            <c:strRef>
              <c:f>Лист1!$B$3:$F$3</c:f>
              <c:strCache>
                <c:ptCount val="5"/>
                <c:pt idx="0">
                  <c:v>не хватает профессиональных навыков</c:v>
                </c:pt>
                <c:pt idx="1">
                  <c:v>нет идеи</c:v>
                </c:pt>
                <c:pt idx="2">
                  <c:v>нет стартового капитала</c:v>
                </c:pt>
                <c:pt idx="3">
                  <c:v>психологическая неуверенность в успехе своего дела</c:v>
                </c:pt>
                <c:pt idx="4">
                  <c:v>не хватает экономических знаний</c:v>
                </c:pt>
              </c:strCache>
            </c:strRef>
          </c:cat>
          <c:val>
            <c:numRef>
              <c:f>Лист1!$B$4:$F$4</c:f>
              <c:numCache>
                <c:formatCode>0%</c:formatCode>
                <c:ptCount val="5"/>
                <c:pt idx="0">
                  <c:v>8.0000000000000057E-2</c:v>
                </c:pt>
                <c:pt idx="1">
                  <c:v>0.13</c:v>
                </c:pt>
                <c:pt idx="2">
                  <c:v>0.18000000000000024</c:v>
                </c:pt>
                <c:pt idx="3">
                  <c:v>0.45</c:v>
                </c:pt>
                <c:pt idx="4">
                  <c:v>0.16000000000000003</c:v>
                </c:pt>
              </c:numCache>
            </c:numRef>
          </c:val>
        </c:ser>
        <c:dLbls>
          <c:showVal val="1"/>
        </c:dLbls>
        <c:axId val="103141760"/>
        <c:axId val="103144448"/>
      </c:barChart>
      <c:catAx>
        <c:axId val="103141760"/>
        <c:scaling>
          <c:orientation val="minMax"/>
        </c:scaling>
        <c:axPos val="b"/>
        <c:tickLblPos val="nextTo"/>
        <c:crossAx val="103144448"/>
        <c:crosses val="autoZero"/>
        <c:auto val="1"/>
        <c:lblAlgn val="ctr"/>
        <c:lblOffset val="100"/>
      </c:catAx>
      <c:valAx>
        <c:axId val="103144448"/>
        <c:scaling>
          <c:orientation val="minMax"/>
        </c:scaling>
        <c:delete val="1"/>
        <c:axPos val="l"/>
        <c:numFmt formatCode="0%" sourceLinked="1"/>
        <c:tickLblPos val="none"/>
        <c:crossAx val="103141760"/>
        <c:crosses val="autoZero"/>
        <c:crossBetween val="between"/>
      </c:valAx>
    </c:plotArea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В какой сфере вы предпочитаете работать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по найму в коммерческой организации</c:v>
                </c:pt>
                <c:pt idx="1">
                  <c:v>по найму в бюджетной сфере</c:v>
                </c:pt>
                <c:pt idx="2">
                  <c:v>открыть свой бизнес</c:v>
                </c:pt>
                <c:pt idx="3">
                  <c:v>не буду работать</c:v>
                </c:pt>
              </c:strCache>
            </c:strRef>
          </c:cat>
          <c:val>
            <c:numRef>
              <c:f>Лист1!$B$2:$E$2</c:f>
              <c:numCache>
                <c:formatCode>0%</c:formatCode>
                <c:ptCount val="4"/>
                <c:pt idx="0">
                  <c:v>0.43000000000000038</c:v>
                </c:pt>
                <c:pt idx="1">
                  <c:v>0.28000000000000008</c:v>
                </c:pt>
                <c:pt idx="2">
                  <c:v>0.26</c:v>
                </c:pt>
                <c:pt idx="3">
                  <c:v>3.0000000000000044E-2</c:v>
                </c:pt>
              </c:numCache>
            </c:numRef>
          </c:val>
        </c:ser>
        <c:dLbls>
          <c:showVal val="1"/>
        </c:dLbls>
        <c:axId val="103020032"/>
        <c:axId val="103021568"/>
      </c:barChart>
      <c:catAx>
        <c:axId val="103020032"/>
        <c:scaling>
          <c:orientation val="minMax"/>
        </c:scaling>
        <c:axPos val="b"/>
        <c:tickLblPos val="nextTo"/>
        <c:crossAx val="103021568"/>
        <c:crosses val="autoZero"/>
        <c:auto val="1"/>
        <c:lblAlgn val="ctr"/>
        <c:lblOffset val="100"/>
      </c:catAx>
      <c:valAx>
        <c:axId val="103021568"/>
        <c:scaling>
          <c:orientation val="minMax"/>
        </c:scaling>
        <c:delete val="1"/>
        <c:axPos val="l"/>
        <c:numFmt formatCode="0%" sourceLinked="1"/>
        <c:tickLblPos val="none"/>
        <c:crossAx val="103020032"/>
        <c:crosses val="autoZero"/>
        <c:crossBetween val="between"/>
      </c:valAx>
    </c:plotArea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130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ist_hkptes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ist_hkptes@mail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6"/>
            <a:ext cx="8538654" cy="1050153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финансовое просвещение детей и молодежи</a:t>
            </a:r>
            <a:endParaRPr lang="ru-RU" sz="1200" dirty="0"/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Республика Хакасия  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ГБПОУ РХ «Хакасский колледж профессиональных, технологий, экономики и сервиса», </a:t>
            </a:r>
          </a:p>
          <a:p>
            <a:pPr marL="1257300"/>
            <a:r>
              <a:rPr lang="ru-RU" sz="1200" dirty="0" smtClean="0"/>
              <a:t>Жалонкина Светлана Николаевна,  8 923 396 38 20,  </a:t>
            </a:r>
            <a:r>
              <a:rPr lang="en-US" sz="1200" dirty="0" smtClean="0">
                <a:hlinkClick r:id="rId3"/>
              </a:rPr>
              <a:t>metodist_hkptes@mail.ru</a:t>
            </a:r>
            <a:r>
              <a:rPr lang="en-US" sz="1200" dirty="0" smtClean="0"/>
              <a:t> </a:t>
            </a:r>
            <a:endParaRPr lang="ru-RU" sz="1200" dirty="0" smtClean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779" y="1267691"/>
            <a:ext cx="7889221" cy="7449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предпринимательских компетенций у молодежи «Молодой предприниматель»</a:t>
            </a:r>
            <a:endParaRPr lang="ru-RU" dirty="0"/>
          </a:p>
        </p:txBody>
      </p:sp>
      <p:pic>
        <p:nvPicPr>
          <p:cNvPr id="7" name="Рисунок 6" descr="эммблемм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648" y="371473"/>
            <a:ext cx="1030131" cy="10558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Целеполагание</a:t>
            </a:r>
            <a:r>
              <a:rPr lang="ru-RU" dirty="0" smtClean="0"/>
              <a:t> проекта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4835138"/>
              </p:ext>
            </p:extLst>
          </p:nvPr>
        </p:nvGraphicFramePr>
        <p:xfrm>
          <a:off x="170121" y="852055"/>
          <a:ext cx="8777953" cy="41556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7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97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20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64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34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11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проекта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Способствование формированию предпринимательских компетенций у молодежи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и как следствие создание собственного бизнеса </a:t>
                      </a:r>
                      <a:r>
                        <a:rPr lang="en-US" sz="1200" b="0" dirty="0" smtClean="0">
                          <a:solidFill>
                            <a:srgbClr val="002060"/>
                          </a:solidFill>
                        </a:rPr>
                        <a:t> 10 %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молодежи ежегодно 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</a:rPr>
                        <a:t>к 1 июля.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504">
                <a:tc rowSpan="6">
                  <a:txBody>
                    <a:bodyPr/>
                    <a:lstStyle/>
                    <a:p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  <a:p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их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значе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ния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годам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Базовое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Период, год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504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507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Доля обучающихся с высоким уровнем предпринимательской культуры, % 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10 %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(09.2020)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20 %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40 %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70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</a:rPr>
                        <a:t> %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5510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Доля обучающихся с высоким уровнем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</a:rPr>
                        <a:t>сформированности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 когнитивного компонента предпринимательских компетенций, % 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10%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(09.2020)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20 %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40 %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70 %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507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Доля обучающихся с высоким уровнем знаний о предпринимательских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</a:rPr>
                        <a:t> компетенциях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, %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 10 %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(09.2020)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20 %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40 %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70 %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507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Доля обучающихся с высоким уровнем ценностного отношения к своему бизнесу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10%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(09.2020)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20 %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40 %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70 %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96778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</a:p>
                    <a:p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Вовлечение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</a:rPr>
                        <a:t> студентов  к написанию бизнес-планов.  </a:t>
                      </a:r>
                    </a:p>
                    <a:p>
                      <a:pPr marL="342900" marR="0" lvl="0" indent="-34290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</a:rPr>
                        <a:t>Организация тренингов с  известными спикерами (</a:t>
                      </a:r>
                      <a:r>
                        <a:rPr lang="ru-RU" sz="1200" b="0" baseline="0" dirty="0" err="1" smtClean="0">
                          <a:solidFill>
                            <a:srgbClr val="002060"/>
                          </a:solidFill>
                        </a:rPr>
                        <a:t>бизнес-тренерами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marL="342900" marR="0" lvl="0" indent="-34290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Участие студентов  в различных  конкурсах, чемпионатах по представлению  своих  бизнес  идей</a:t>
                      </a:r>
                    </a:p>
                    <a:p>
                      <a:pPr marL="342900" marR="0" lvl="0" indent="-34290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Регистрация бизнеса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</a:rPr>
                        <a:t> и  его сопровождение на протяжении первых двух лет</a:t>
                      </a:r>
                    </a:p>
                    <a:p>
                      <a:pPr marL="342900" marR="0" lvl="0" indent="-34290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Участие студентов в конкурсе «Молодой предприниматель», «Создай свой бизнес»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Предпосылки реализации проекта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2440" y="2247578"/>
          <a:ext cx="5626894" cy="270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168461" y="901927"/>
          <a:ext cx="3798094" cy="269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Реестр заинтересованных сторон проекта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8054756"/>
              </p:ext>
            </p:extLst>
          </p:nvPr>
        </p:nvGraphicFramePr>
        <p:xfrm>
          <a:off x="135086" y="839972"/>
          <a:ext cx="8849426" cy="38161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3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1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4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8522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 или организация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Ожидание от реализации проекта (программы)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45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Фонд развития Республики Хакасия при Министерстве экономического развития Республики Хакасия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Создание новых экономических субъектов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276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Министерство образования и науки Республики Хакасия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Повышение уровня предпринимательских компетенций  молодежи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38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Министерство труда  и занятости  Республики Хакасия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Снижение уровня безработицы в Республике Хакасия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752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Отдел по делам молодежи, воспитания и дополнительного образования,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Министерство образования и науки Республики Хакасия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Предоставить молодежи возможности для формирования и развития предпринимательских компетенций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7526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2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Демонстрации молодежи профессиональных умений перед аудиториями работодателей, потребителей, инвесторов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18199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6"/>
            <a:ext cx="8538654" cy="1050153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финансовое просвещение детей и молодежи</a:t>
            </a:r>
            <a:endParaRPr lang="ru-RU" sz="1200" dirty="0"/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Республика Хакасия  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ГБПОУ РХ «Хакасский колледж профессиональных, технологий, экономики и сервиса», </a:t>
            </a:r>
          </a:p>
          <a:p>
            <a:pPr marL="1257300"/>
            <a:r>
              <a:rPr lang="ru-RU" sz="1200" dirty="0" smtClean="0"/>
              <a:t>Жалонкина Светлана Николаевна,  8 923 396 38 20,  </a:t>
            </a:r>
            <a:r>
              <a:rPr lang="en-US" sz="1200" dirty="0" smtClean="0">
                <a:hlinkClick r:id="rId3"/>
              </a:rPr>
              <a:t>metodist_hkptes@mail.ru</a:t>
            </a:r>
            <a:r>
              <a:rPr lang="en-US" sz="1200" dirty="0" smtClean="0"/>
              <a:t> </a:t>
            </a:r>
            <a:endParaRPr lang="ru-RU" sz="1200" dirty="0" smtClean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779" y="1267691"/>
            <a:ext cx="7889221" cy="7449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предпринимательских компетенций у молодежи «Молодой предприниматель»</a:t>
            </a:r>
            <a:endParaRPr lang="ru-RU" dirty="0"/>
          </a:p>
        </p:txBody>
      </p:sp>
      <p:pic>
        <p:nvPicPr>
          <p:cNvPr id="7" name="Рисунок 6" descr="эммблемм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648" y="371473"/>
            <a:ext cx="1030131" cy="10558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391</Words>
  <Application>Microsoft Office PowerPoint</Application>
  <PresentationFormat>Экран (16:9)</PresentationFormat>
  <Paragraphs>78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White</vt:lpstr>
      <vt:lpstr>Формирование предпринимательских компетенций у молодежи «Молодой предприниматель»</vt:lpstr>
      <vt:lpstr>Целеполагание проекта</vt:lpstr>
      <vt:lpstr>Предпосылки реализации проекта</vt:lpstr>
      <vt:lpstr>Реестр заинтересованных сторон проекта</vt:lpstr>
      <vt:lpstr>Формирование предпринимательских компетенций у молодежи «Молодой предприниматель»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mf15</cp:lastModifiedBy>
  <cp:revision>64</cp:revision>
  <dcterms:modified xsi:type="dcterms:W3CDTF">2024-04-11T07:42:11Z</dcterms:modified>
</cp:coreProperties>
</file>