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23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23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89AD2D70-17BB-42E1-90D0-DDBAC8E4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5834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23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82" y="4776872"/>
            <a:ext cx="5438711" cy="3908752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23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E8A4CF7E-E27F-4C62-AC23-5BC044C0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63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6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33240" y="300204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6956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9652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96016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3324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9652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96016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2999FFD-05DD-4F2B-A716-78F2076F323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2DF81FE-5DEA-46F5-9FB4-04EF65EC705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9ADAAAC-9050-415D-B1B9-F01DE73C193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D5BC2ED-6C9F-49A4-8AB6-5AE8B993387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356F8AF-2007-40F3-8543-D2C73920581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33240" y="383040"/>
            <a:ext cx="6887880" cy="316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D554CE7-ADE5-4530-A2B7-BC2B7F48162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A7E1E6E-848F-49E2-8EC7-2A75C20CFF6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6956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A9C652C-A7CA-40A7-922B-7636C64A95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27D2307-ADC2-4F9A-AAFB-E239858E385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33240" y="300204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0F5C33D-13F9-4BF3-8D13-66443214F96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6956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F47B205-2F52-4AC6-810E-BEBBBD00601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9652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596016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3324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9652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596016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9721CFB-0EC1-40EA-AFA2-9D05802AFA2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8CF464-24C9-4660-8D3D-90A665BC910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0D6D643-FCD3-4EA1-A6AC-6F233EEDF32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34DB40-DDEB-401E-91D4-C19F8FD3333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AA0524-2D76-4035-8AC6-9CB55F3A9C5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4CF281A-1DBB-418F-AACD-F40D60D7A78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33240" y="383040"/>
            <a:ext cx="6887880" cy="316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84035B0-123E-477C-BE9E-21A76758A8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EEE1DC-4170-46DE-B235-7ED96D41E89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66956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8007294-5781-4574-8A66-B38069418B8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25EA70-92C0-49E5-BABA-561135A8164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33240" y="300204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BCED4A-AF65-4E99-8175-3FF5AB4337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466956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6FAAB5-C9E1-4333-99CF-A942B3C0E9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29652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596016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3324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329652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596016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5FF2629-232B-4C28-8E87-5ED9BF0AAD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DAEC5D-0963-42C2-AAB5-BBD0F7DEF21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E3CCDC5-7EC6-47E3-8C82-54C3A58C7E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C74591C-118E-409D-84F4-DC186CAF08D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A40F67-9736-4627-96F4-CC9B2EE905A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2550CD-4F93-4662-AA0E-81B2C63808C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633240" y="383040"/>
            <a:ext cx="6887880" cy="316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81A2015-7725-4866-AE17-493A9B9D7FD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3DECB0B-39C3-40DF-920B-2A22867C63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6956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6D92260-0910-4B59-804B-0FC38555F16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4560AF9-CB50-42A3-987F-89BC0FF762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33240" y="300204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6D37955-C2D6-4E01-AB51-04F29DAFEB9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6956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493F69-E915-4118-972B-504ED4AB4A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9652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596016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63324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9652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596016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301B985-7234-4A31-9AAB-8E04C7683C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CE8498E-15A0-4AED-9ADE-6894D87969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987917A-C81F-44AC-A49A-52E4F83931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4959ABC-CC36-4173-AB4D-67815C8A5ED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745E197-2C1B-4EB0-9712-359AF6BA5B4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E6B5B02-D230-46AF-B2B4-27EA475A8D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633240" y="383040"/>
            <a:ext cx="6887880" cy="316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233598E-30AF-4F91-ABC3-D75601B5514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2A7BE43-F3D1-4F92-8953-832922C19BF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466956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1479C65-9412-4AA7-8060-389A838A7F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200FA3A-7ADE-4D11-8887-24A80029DB4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33240" y="300204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C935386-B83E-4356-BD36-B1A5128E204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466956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F2DC15D-3E80-46CA-A520-C31E7CA7710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33240" y="383040"/>
            <a:ext cx="6887880" cy="316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329652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596016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63324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329652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596016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E0DE5A7-549B-4F31-8356-841BB45204B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7B3D953-40D5-4090-986E-A329FF15046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4511028-8C10-422A-9216-5EE7E3DB371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B677B75-7F18-4D9F-A24B-46CB1598E52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9EA5899-6BE2-4D0C-9075-CF84721AE6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FC4632A-F59F-4342-9C0F-DE26F87E061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633240" y="383040"/>
            <a:ext cx="6887880" cy="316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F3B0E35-3E22-493D-A5D6-5B6F42A6D38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D65F144-35F8-404C-98A9-C9A69BB7209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466956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8E93DF0-BDA6-4585-8BEC-76E929C169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31FE0B9-F2A4-4D3B-84A9-9BA9D5D6159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633240" y="300204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D9E1A30-6095-46F3-9D9B-07A7CCCA0D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466956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7BA0FE0-2511-447A-AE82-7AF2E258082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329652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5960160" y="118116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63324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329652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5960160" y="3002040"/>
            <a:ext cx="25362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3EE2EB1-6256-4571-BBFC-D9565F10FD0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69560" y="300204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5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69560" y="1181160"/>
            <a:ext cx="384372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33240" y="3002040"/>
            <a:ext cx="787680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/>
          <p:nvPr/>
        </p:nvPicPr>
        <p:blipFill>
          <a:blip r:embed="rId14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"/>
          <p:cNvPicPr/>
          <p:nvPr/>
        </p:nvPicPr>
        <p:blipFill>
          <a:blip r:embed="rId15"/>
          <a:srcRect t="20134"/>
          <a:stretch/>
        </p:blipFill>
        <p:spPr>
          <a:xfrm>
            <a:off x="0" y="1035720"/>
            <a:ext cx="9143640" cy="41076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1947600" y="3834720"/>
            <a:ext cx="6350400" cy="5950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00000"/>
              </a:lnSpc>
              <a:spcAft>
                <a:spcPts val="400"/>
              </a:spcAft>
              <a:buNone/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Текст лида</a:t>
            </a:r>
            <a:endParaRPr lang="ru-RU" sz="14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1590840" y="1427400"/>
            <a:ext cx="3984480" cy="11847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txBody>
          <a:bodyPr lIns="360000" tIns="0" rIns="180000" bIns="3600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Proxima Nova Rg"/>
                <a:ea typeface="Helvetica Neue Medium"/>
              </a:rPr>
              <a:t>ТЕКСТ ЗАГОЛОВКА</a:t>
            </a:r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pic>
        <p:nvPicPr>
          <p:cNvPr id="4" name="Рисунок 6"/>
          <p:cNvPicPr/>
          <p:nvPr/>
        </p:nvPicPr>
        <p:blipFill>
          <a:blip r:embed="rId16"/>
          <a:stretch/>
        </p:blipFill>
        <p:spPr>
          <a:xfrm>
            <a:off x="6942600" y="322200"/>
            <a:ext cx="1910880" cy="4824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"/>
          <p:cNvPicPr/>
          <p:nvPr/>
        </p:nvPicPr>
        <p:blipFill>
          <a:blip r:embed="rId14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ln w="0">
            <a:noFill/>
          </a:ln>
        </p:spPr>
      </p:pic>
      <p:pic>
        <p:nvPicPr>
          <p:cNvPr id="42" name="Рисунок 5"/>
          <p:cNvPicPr/>
          <p:nvPr/>
        </p:nvPicPr>
        <p:blipFill>
          <a:blip r:embed="rId15"/>
          <a:stretch/>
        </p:blipFill>
        <p:spPr>
          <a:xfrm>
            <a:off x="-14040" y="2520"/>
            <a:ext cx="9157680" cy="515088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sldNum" idx="1"/>
          </p:nvPr>
        </p:nvSpPr>
        <p:spPr>
          <a:xfrm>
            <a:off x="8710200" y="4667400"/>
            <a:ext cx="214560" cy="226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indent="0">
              <a:buNone/>
            </a:pPr>
            <a:endParaRPr lang="ru-RU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Proxima Nova Rg"/>
                <a:ea typeface="Helvetica Neue Medium"/>
              </a:rPr>
              <a:t>ТЕКСТ ЗАГОЛОВКА</a:t>
            </a:r>
            <a:endParaRPr lang="ru-RU" sz="1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33240" y="1181160"/>
            <a:ext cx="3822840" cy="34858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1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428760" lvl="1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2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642960" lvl="2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3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857160" lvl="3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4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1071720" lvl="4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5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651200" y="1181160"/>
            <a:ext cx="3863520" cy="396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50" b="0" strike="noStrike" spc="-1">
                <a:solidFill>
                  <a:srgbClr val="000000"/>
                </a:solidFill>
                <a:latin typeface="Proxima Nova Rg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150" b="0" strike="noStrike" spc="-1">
                <a:solidFill>
                  <a:srgbClr val="000000"/>
                </a:solidFill>
                <a:latin typeface="Proxima Nova Rg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50" b="0" strike="noStrike" spc="-1">
                <a:solidFill>
                  <a:srgbClr val="000000"/>
                </a:solidFill>
                <a:latin typeface="Proxima Nova Rg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150" b="0" strike="noStrike" spc="-1">
                <a:solidFill>
                  <a:srgbClr val="000000"/>
                </a:solidFill>
                <a:latin typeface="Proxima Nova Rg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50" b="0" strike="noStrike" spc="-1">
                <a:solidFill>
                  <a:srgbClr val="000000"/>
                </a:solidFill>
                <a:latin typeface="Proxima Nova Rg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50" b="0" strike="noStrike" spc="-1">
                <a:solidFill>
                  <a:srgbClr val="000000"/>
                </a:solidFill>
                <a:latin typeface="Proxima Nova Rg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50" b="0" strike="noStrike" spc="-1">
                <a:solidFill>
                  <a:srgbClr val="000000"/>
                </a:solidFill>
                <a:latin typeface="Proxima Nova Rg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5"/>
          <p:cNvPicPr/>
          <p:nvPr/>
        </p:nvPicPr>
        <p:blipFill>
          <a:blip r:embed="rId14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ln w="0">
            <a:noFill/>
          </a:ln>
        </p:spPr>
      </p:pic>
      <p:pic>
        <p:nvPicPr>
          <p:cNvPr id="84" name="Рисунок 2"/>
          <p:cNvPicPr/>
          <p:nvPr/>
        </p:nvPicPr>
        <p:blipFill>
          <a:blip r:embed="rId15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sldNum" idx="2"/>
          </p:nvPr>
        </p:nvSpPr>
        <p:spPr>
          <a:xfrm>
            <a:off x="8710200" y="4667400"/>
            <a:ext cx="214560" cy="226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indent="0">
              <a:buNone/>
            </a:pPr>
            <a:endParaRPr lang="ru-RU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Proxima Nova Rg"/>
                <a:ea typeface="Helvetica Neue Medium"/>
              </a:rPr>
              <a:t>ТЕКСТ ЗАГОЛОВКА</a:t>
            </a:r>
            <a:endParaRPr lang="ru-RU" sz="1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1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428760" lvl="1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2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642960" lvl="2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3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857160" lvl="3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4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1071720" lvl="4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5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5"/>
          <p:cNvPicPr/>
          <p:nvPr/>
        </p:nvPicPr>
        <p:blipFill>
          <a:blip r:embed="rId14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2"/>
          <p:cNvPicPr/>
          <p:nvPr/>
        </p:nvPicPr>
        <p:blipFill>
          <a:blip r:embed="rId15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sldNum" idx="3"/>
          </p:nvPr>
        </p:nvSpPr>
        <p:spPr>
          <a:xfrm>
            <a:off x="8710200" y="4667400"/>
            <a:ext cx="214560" cy="226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indent="0">
              <a:buNone/>
            </a:pPr>
            <a:endParaRPr lang="ru-RU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Proxima Nova Rg"/>
                <a:ea typeface="Helvetica Neue Medium"/>
              </a:rPr>
              <a:t>ТЕКСТ ЗАГОЛОВКА</a:t>
            </a:r>
            <a:endParaRPr lang="ru-RU" sz="1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1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428760" lvl="1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2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642960" lvl="2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3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857160" lvl="3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4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1071720" lvl="4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5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Рисунок 5"/>
          <p:cNvPicPr/>
          <p:nvPr/>
        </p:nvPicPr>
        <p:blipFill>
          <a:blip r:embed="rId14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5"/>
          <p:cNvPicPr/>
          <p:nvPr/>
        </p:nvPicPr>
        <p:blipFill>
          <a:blip r:embed="rId15"/>
          <a:stretch/>
        </p:blipFill>
        <p:spPr>
          <a:xfrm>
            <a:off x="-2880" y="-720"/>
            <a:ext cx="9146520" cy="514476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sldNum" idx="4"/>
          </p:nvPr>
        </p:nvSpPr>
        <p:spPr>
          <a:xfrm>
            <a:off x="8710200" y="4667400"/>
            <a:ext cx="214560" cy="226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indent="0">
              <a:buNone/>
            </a:pPr>
            <a:endParaRPr lang="ru-RU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title"/>
          </p:nvPr>
        </p:nvSpPr>
        <p:spPr>
          <a:xfrm>
            <a:off x="633240" y="2757960"/>
            <a:ext cx="5410080" cy="86796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Proxima Nova Rg"/>
                <a:ea typeface="Helvetica Neue Medium"/>
              </a:rPr>
              <a:t>ТЕКСТ ЗАГОЛОВКА</a:t>
            </a:r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33240" y="3799080"/>
            <a:ext cx="5410080" cy="86796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FFFFFF"/>
                </a:solidFill>
                <a:latin typeface="Proxima Nova Rg"/>
                <a:ea typeface="Helvetica Neue"/>
              </a:rPr>
              <a:t>Уровень текста 1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428760" lvl="1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FFFFFF"/>
                </a:solidFill>
                <a:latin typeface="Proxima Nova Rg"/>
                <a:ea typeface="Helvetica Neue"/>
              </a:rPr>
              <a:t>Уровень текста 2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642960" lvl="2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FFFFFF"/>
                </a:solidFill>
                <a:latin typeface="Proxima Nova Rg"/>
                <a:ea typeface="Helvetica Neue"/>
              </a:rPr>
              <a:t>Уровень текста 3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857160" lvl="3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FFFFFF"/>
                </a:solidFill>
                <a:latin typeface="Proxima Nova Rg"/>
                <a:ea typeface="Helvetica Neue"/>
              </a:rPr>
              <a:t>Уровень текста 4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marL="1071720" lvl="4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strike="noStrike" spc="-1">
                <a:solidFill>
                  <a:srgbClr val="FFFFFF"/>
                </a:solidFill>
                <a:latin typeface="Proxima Nova Rg"/>
                <a:ea typeface="Helvetica Neue"/>
              </a:rPr>
              <a:t>Уровень текста 5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Рисунок 5"/>
          <p:cNvPicPr/>
          <p:nvPr/>
        </p:nvPicPr>
        <p:blipFill>
          <a:blip r:embed="rId14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ln w="0">
            <a:noFill/>
          </a:ln>
        </p:spPr>
      </p:pic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Proxima Nova Rg"/>
                <a:ea typeface="Helvetica Neue Medium"/>
              </a:rPr>
              <a:t>ТЕКСТ ЗАГОЛОВКА</a:t>
            </a:r>
            <a:endParaRPr lang="ru-RU" sz="1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6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1</a:t>
            </a:r>
            <a:endParaRPr lang="ru-RU" sz="1600" b="0" strike="noStrike" spc="-1">
              <a:solidFill>
                <a:srgbClr val="000000"/>
              </a:solidFill>
              <a:latin typeface="Proxima Nova Rg"/>
            </a:endParaRPr>
          </a:p>
          <a:p>
            <a:pPr marL="428760" lvl="1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6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2</a:t>
            </a:r>
            <a:endParaRPr lang="ru-RU" sz="1600" b="0" strike="noStrike" spc="-1">
              <a:solidFill>
                <a:srgbClr val="000000"/>
              </a:solidFill>
              <a:latin typeface="Proxima Nova Rg"/>
            </a:endParaRPr>
          </a:p>
          <a:p>
            <a:pPr marL="642960" lvl="2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6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3</a:t>
            </a:r>
            <a:endParaRPr lang="ru-RU" sz="1600" b="0" strike="noStrike" spc="-1">
              <a:solidFill>
                <a:srgbClr val="000000"/>
              </a:solidFill>
              <a:latin typeface="Proxima Nova Rg"/>
            </a:endParaRPr>
          </a:p>
          <a:p>
            <a:pPr marL="857160" lvl="3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6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4</a:t>
            </a:r>
            <a:endParaRPr lang="ru-RU" sz="1600" b="0" strike="noStrike" spc="-1">
              <a:solidFill>
                <a:srgbClr val="000000"/>
              </a:solidFill>
              <a:latin typeface="Proxima Nova Rg"/>
            </a:endParaRPr>
          </a:p>
          <a:p>
            <a:pPr marL="1071720" lvl="4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600" b="0" strike="noStrike" spc="-1">
                <a:solidFill>
                  <a:srgbClr val="000000"/>
                </a:solidFill>
                <a:latin typeface="Proxima Nova Rg"/>
                <a:ea typeface="Helvetica Neue"/>
              </a:rPr>
              <a:t>Уровень текста 5</a:t>
            </a:r>
            <a:endParaRPr lang="ru-RU" sz="16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 idx="5"/>
          </p:nvPr>
        </p:nvSpPr>
        <p:spPr>
          <a:xfrm>
            <a:off x="8710200" y="4667400"/>
            <a:ext cx="214560" cy="226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 indent="0">
              <a:buNone/>
            </a:pPr>
            <a:endParaRPr lang="ru-RU" sz="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Прямоугольник"/>
          <p:cNvSpPr/>
          <p:nvPr/>
        </p:nvSpPr>
        <p:spPr>
          <a:xfrm>
            <a:off x="1254600" y="3722040"/>
            <a:ext cx="4378680" cy="63468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1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sp>
        <p:nvSpPr>
          <p:cNvPr id="247" name="PlaceHolder 1"/>
          <p:cNvSpPr>
            <a:spLocks noGrp="1"/>
          </p:cNvSpPr>
          <p:nvPr>
            <p:ph/>
          </p:nvPr>
        </p:nvSpPr>
        <p:spPr>
          <a:xfrm>
            <a:off x="361080" y="3955680"/>
            <a:ext cx="8427600" cy="8020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Aft>
                <a:spcPts val="400"/>
              </a:spcAft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Направление практики: финансовое просвещение детей и молодежи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indent="0">
              <a:lnSpc>
                <a:spcPct val="100000"/>
              </a:lnSpc>
              <a:spcAft>
                <a:spcPts val="400"/>
              </a:spcAft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Наименование субъекта:  Белгородская область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  <a:p>
            <a:pPr indent="0">
              <a:lnSpc>
                <a:spcPct val="100000"/>
              </a:lnSpc>
              <a:spcAft>
                <a:spcPts val="400"/>
              </a:spcAft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Автор практики: Муниципальное автономное дошкольное образовательное учреждение «Центр развития ребенка – детский сад № 30 «Росинка» города Губкина Белгородской области, Михайлова Наталья Ивановна, 8-950-712-06-92, </a:t>
            </a:r>
            <a:r>
              <a:rPr lang="en-US" sz="12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nataly3.v@yandex.ru</a:t>
            </a:r>
            <a:endParaRPr lang="ru-RU" sz="1200" b="0" strike="noStrike" spc="-1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title"/>
          </p:nvPr>
        </p:nvSpPr>
        <p:spPr>
          <a:xfrm>
            <a:off x="361080" y="1072080"/>
            <a:ext cx="7116840" cy="11847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txBody>
          <a:bodyPr lIns="360000" tIns="0" rIns="180000" bIns="3600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Helvetica Neue Medium"/>
              </a:rPr>
              <a:t>«Ознакомление дошкольников </a:t>
            </a:r>
            <a:r>
              <a:rPr sz="2400" dirty="0"/>
              <a:t/>
            </a:r>
            <a:br>
              <a:rPr sz="2400" dirty="0"/>
            </a:b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Helvetica Neue Medium"/>
              </a:rPr>
              <a:t>с особенностями экономического развития родного края – Белгородской области»</a:t>
            </a:r>
            <a:endParaRPr lang="ru-RU" sz="2400" b="0" strike="noStrike" spc="-1" dirty="0">
              <a:solidFill>
                <a:srgbClr val="000000"/>
              </a:solidFill>
              <a:latin typeface="Helvetica Neue"/>
            </a:endParaRPr>
          </a:p>
        </p:txBody>
      </p:sp>
      <p:pic>
        <p:nvPicPr>
          <p:cNvPr id="249" name="Рисунок 8"/>
          <p:cNvPicPr/>
          <p:nvPr/>
        </p:nvPicPr>
        <p:blipFill>
          <a:blip r:embed="rId3"/>
          <a:stretch/>
        </p:blipFill>
        <p:spPr>
          <a:xfrm>
            <a:off x="0" y="10080"/>
            <a:ext cx="1683000" cy="11901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847" y="104865"/>
            <a:ext cx="2838450" cy="1095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Прямоугольник 5"/>
          <p:cNvSpPr/>
          <p:nvPr/>
        </p:nvSpPr>
        <p:spPr>
          <a:xfrm>
            <a:off x="514440" y="69480"/>
            <a:ext cx="703872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МОБИЛЬНОЕ МНОГОФУНКЦИОНАЛЬНОЕ ПОСОБИЕ «МЭДЖИК-БОКС «А У НАС В РОДНОМ КРАЮ,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ТЕ ПРОФЕССИИ ЖИВУТ...»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Прямоугольник 6"/>
          <p:cNvSpPr/>
          <p:nvPr/>
        </p:nvSpPr>
        <p:spPr>
          <a:xfrm>
            <a:off x="304920" y="1085400"/>
            <a:ext cx="6752880" cy="4536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pic>
        <p:nvPicPr>
          <p:cNvPr id="317" name="Picture 4"/>
          <p:cNvPicPr/>
          <p:nvPr/>
        </p:nvPicPr>
        <p:blipFill>
          <a:blip r:embed="rId2"/>
          <a:stretch/>
        </p:blipFill>
        <p:spPr>
          <a:xfrm>
            <a:off x="4537800" y="2258280"/>
            <a:ext cx="2014920" cy="2530440"/>
          </a:xfrm>
          <a:prstGeom prst="rect">
            <a:avLst/>
          </a:prstGeom>
          <a:ln w="0">
            <a:noFill/>
          </a:ln>
        </p:spPr>
      </p:pic>
      <p:sp>
        <p:nvSpPr>
          <p:cNvPr id="318" name="Прямоугольник 8"/>
          <p:cNvSpPr/>
          <p:nvPr/>
        </p:nvSpPr>
        <p:spPr>
          <a:xfrm>
            <a:off x="162000" y="1272960"/>
            <a:ext cx="3962160" cy="136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50" b="1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3 блок «ЛГОК»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Профессии рудного края ;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Процесс производства продукции Лебединского ГОКа;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Д/И «Что необходимо рабочему для работы»;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Д/И «Найди нужную картинку»;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Разрезные картинки.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Прямоугольник 9"/>
          <p:cNvSpPr/>
          <p:nvPr/>
        </p:nvSpPr>
        <p:spPr>
          <a:xfrm>
            <a:off x="4286160" y="1272960"/>
            <a:ext cx="4762080" cy="110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50" b="1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4 блок  «Кондитерская фабрика «Славянка»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Профессии людей, работающих на кондитерской фабрике «Славянка»;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Д/И «Придумай для конфет название»;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Д/И «Найди пару фантику»;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Раскраски.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0" name="Рисунок 10" descr="C:\Users\admin\Desktop\IMG_20230920_104733.jpg"/>
          <p:cNvPicPr/>
          <p:nvPr/>
        </p:nvPicPr>
        <p:blipFill>
          <a:blip r:embed="rId3"/>
          <a:srcRect t="6108"/>
          <a:stretch/>
        </p:blipFill>
        <p:spPr>
          <a:xfrm>
            <a:off x="6858000" y="2258280"/>
            <a:ext cx="1896120" cy="254520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1" name="Рисунок 11" descr="J:\Белгород Финграмотность\1.jpg"/>
          <p:cNvPicPr/>
          <p:nvPr/>
        </p:nvPicPr>
        <p:blipFill>
          <a:blip r:embed="rId4"/>
          <a:srcRect r="4208" b="9107"/>
          <a:stretch/>
        </p:blipFill>
        <p:spPr>
          <a:xfrm>
            <a:off x="514440" y="2603520"/>
            <a:ext cx="3257280" cy="228564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Прямоугольник 5"/>
          <p:cNvSpPr/>
          <p:nvPr/>
        </p:nvSpPr>
        <p:spPr>
          <a:xfrm>
            <a:off x="514440" y="69480"/>
            <a:ext cx="703872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МОБИЛЬНОЕ МНОГОФУНКЦИОНАЛЬНОЕ ПОСОБИЕ «МЭДЖИК-БОКС «А У НАС В РОДНОМ КРАЮ,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ТЕ ПРОФЕССИИ ЖИВУТ...»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Прямоугольник 6"/>
          <p:cNvSpPr/>
          <p:nvPr/>
        </p:nvSpPr>
        <p:spPr>
          <a:xfrm>
            <a:off x="304920" y="1085400"/>
            <a:ext cx="6752880" cy="4536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sp>
        <p:nvSpPr>
          <p:cNvPr id="324" name="Прямоугольник 8"/>
          <p:cNvSpPr/>
          <p:nvPr/>
        </p:nvSpPr>
        <p:spPr>
          <a:xfrm>
            <a:off x="228600" y="1479960"/>
            <a:ext cx="3962160" cy="172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50" b="1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5 блок «Губкинский хлебокомбинат»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Профессии людей на хлебокомбинате;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Лото «С чем блины»;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Речевые облачка;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Процесс производства хлеба;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Круги Луллия «Хлеб»;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Книжки-малышки «Как хлеб пришел к нам на стол»;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Кейсбук «Хлеб – всему голова»;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Последовательные картинки «От колоска до хлеба».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5" name="Picture 3"/>
          <p:cNvPicPr/>
          <p:nvPr/>
        </p:nvPicPr>
        <p:blipFill>
          <a:blip r:embed="rId2"/>
          <a:stretch/>
        </p:blipFill>
        <p:spPr>
          <a:xfrm>
            <a:off x="4124160" y="1296360"/>
            <a:ext cx="2396880" cy="211680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2" descr="C:\Users\admin\Pictures\фотографии\финграмотность школьники\IMG_6743.JPG"/>
          <p:cNvPicPr/>
          <p:nvPr/>
        </p:nvPicPr>
        <p:blipFill>
          <a:blip r:embed="rId3"/>
          <a:srcRect l="14000"/>
          <a:stretch/>
        </p:blipFill>
        <p:spPr>
          <a:xfrm>
            <a:off x="6381720" y="2922120"/>
            <a:ext cx="2533320" cy="196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Прямоугольник 5"/>
          <p:cNvSpPr/>
          <p:nvPr/>
        </p:nvSpPr>
        <p:spPr>
          <a:xfrm>
            <a:off x="514440" y="69480"/>
            <a:ext cx="70387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ВИКТОРИНА «ЧТО? ГДЕ? ПОЧЕМ?»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Прямоугольник 6"/>
          <p:cNvSpPr/>
          <p:nvPr/>
        </p:nvSpPr>
        <p:spPr>
          <a:xfrm>
            <a:off x="304920" y="542160"/>
            <a:ext cx="6752880" cy="4536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sp>
        <p:nvSpPr>
          <p:cNvPr id="329" name="Прямоугольник 1"/>
          <p:cNvSpPr/>
          <p:nvPr/>
        </p:nvSpPr>
        <p:spPr>
          <a:xfrm>
            <a:off x="276480" y="592560"/>
            <a:ext cx="706644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(Итоговое событийное мероприятие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с участием учащихся 5 класса ОК «Перспектива», представителей банка )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0" name="Picture 3" descr="C:\Users\admin\Pictures\фотографии\финграмотность школьники\IMG_6771.JPG"/>
          <p:cNvPicPr/>
          <p:nvPr/>
        </p:nvPicPr>
        <p:blipFill>
          <a:blip r:embed="rId2"/>
          <a:stretch/>
        </p:blipFill>
        <p:spPr>
          <a:xfrm>
            <a:off x="3675960" y="1188000"/>
            <a:ext cx="2522520" cy="168156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2" descr="C:\Users\admin\Pictures\фотографии\финграмотность школьники\IMG_6742.JPG"/>
          <p:cNvPicPr/>
          <p:nvPr/>
        </p:nvPicPr>
        <p:blipFill>
          <a:blip r:embed="rId3"/>
          <a:stretch/>
        </p:blipFill>
        <p:spPr>
          <a:xfrm>
            <a:off x="219240" y="1177200"/>
            <a:ext cx="2538720" cy="1692360"/>
          </a:xfrm>
          <a:prstGeom prst="rect">
            <a:avLst/>
          </a:prstGeom>
          <a:ln w="0">
            <a:noFill/>
          </a:ln>
        </p:spPr>
      </p:pic>
      <p:sp>
        <p:nvSpPr>
          <p:cNvPr id="332" name="Прямоугольник 2"/>
          <p:cNvSpPr/>
          <p:nvPr/>
        </p:nvSpPr>
        <p:spPr>
          <a:xfrm>
            <a:off x="219240" y="4477320"/>
            <a:ext cx="8695800" cy="302760"/>
          </a:xfrm>
          <a:prstGeom prst="rect">
            <a:avLst/>
          </a:prstGeom>
          <a:solidFill>
            <a:srgbClr val="FFFFFF"/>
          </a:solidFill>
          <a:ln>
            <a:solidFill>
              <a:srgbClr val="009655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chemeClr val="dk1"/>
                </a:solidFill>
                <a:latin typeface="Times New Roman"/>
                <a:ea typeface="Helvetica Neue Medium"/>
              </a:rPr>
              <a:t>Дети закрепили финансовые и экономические понятия, применили свои знания на практике.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3" name="Picture 2"/>
          <p:cNvPicPr/>
          <p:nvPr/>
        </p:nvPicPr>
        <p:blipFill>
          <a:blip r:embed="rId4"/>
          <a:stretch/>
        </p:blipFill>
        <p:spPr>
          <a:xfrm>
            <a:off x="2310840" y="2771640"/>
            <a:ext cx="2436480" cy="162216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3"/>
          <p:cNvPicPr/>
          <p:nvPr/>
        </p:nvPicPr>
        <p:blipFill>
          <a:blip r:embed="rId5"/>
          <a:stretch/>
        </p:blipFill>
        <p:spPr>
          <a:xfrm>
            <a:off x="6433920" y="1333440"/>
            <a:ext cx="2238840" cy="287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Прямоугольник 4"/>
          <p:cNvSpPr/>
          <p:nvPr/>
        </p:nvSpPr>
        <p:spPr>
          <a:xfrm>
            <a:off x="133200" y="835920"/>
            <a:ext cx="5362200" cy="412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150" b="1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Охват детей детского сада мероприятиями по ознакомлению с особенностями экономического развития родного края за последние 3 года – 94 ребенка, что составляет 100% от общего числа воспитанников ДОО старшего дошкольного возраста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150" b="1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Дети самостоятельно устанавливают взаимосвязи между экономическими категориями, выделяют особенности экономического развития родного края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150" b="1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Родители активно включаются в совместные мероприятия с детьми по вопросам финансовой грамотности. В течение двух последних лет 31 семья (33%) в системе осуществляли экскурсии по местам родного края в рамках семейного маршрута выходного дня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150" b="1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Дидактическое многофункциональное пособие «Мэджик-бокс «А у нас в родном краю, те профессии живут...», интерактивный плакат «Путеводитель по Белгородской области» презентованы на муниципальной ярмарке инновационных идей «Презентация лучших педагогических практик по экономическому воспитанию и формированию основ финансовой грамотности».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Прямоугольник 5"/>
          <p:cNvSpPr/>
          <p:nvPr/>
        </p:nvSpPr>
        <p:spPr>
          <a:xfrm>
            <a:off x="1045440" y="69480"/>
            <a:ext cx="54432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РЕЗУЛЬТАТЫ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Прямоугольник 6"/>
          <p:cNvSpPr/>
          <p:nvPr/>
        </p:nvSpPr>
        <p:spPr>
          <a:xfrm>
            <a:off x="390600" y="424080"/>
            <a:ext cx="6752880" cy="4536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pic>
        <p:nvPicPr>
          <p:cNvPr id="338" name="Picture 2"/>
          <p:cNvPicPr/>
          <p:nvPr/>
        </p:nvPicPr>
        <p:blipFill>
          <a:blip r:embed="rId2"/>
          <a:stretch/>
        </p:blipFill>
        <p:spPr>
          <a:xfrm>
            <a:off x="5654520" y="1343160"/>
            <a:ext cx="3092040" cy="2533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19920" y="162360"/>
            <a:ext cx="715212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Проект «Дошкольная академия финансов» </a:t>
            </a:r>
            <a:r>
              <a:rPr sz="1800"/>
              <a:t/>
            </a:r>
            <a:br>
              <a:rPr sz="1800"/>
            </a:b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(Формирование основ финансовой грамотности </a:t>
            </a:r>
            <a:r>
              <a:rPr sz="1800"/>
              <a:t/>
            </a:r>
            <a:br>
              <a:rPr sz="1800"/>
            </a:b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у дошкольников Губкинского городского округа)</a:t>
            </a:r>
            <a:endParaRPr lang="ru-RU" sz="1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51" name="Прямоугольник 6"/>
          <p:cNvSpPr/>
          <p:nvPr/>
        </p:nvSpPr>
        <p:spPr>
          <a:xfrm>
            <a:off x="159840" y="1046880"/>
            <a:ext cx="6595560" cy="4536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pic>
        <p:nvPicPr>
          <p:cNvPr id="252" name="Picture 7" descr="O:\inform\okulova\ФОТО\Символика\Герб Губкина  обновленный 2008.png"/>
          <p:cNvPicPr/>
          <p:nvPr/>
        </p:nvPicPr>
        <p:blipFill>
          <a:blip r:embed="rId2"/>
          <a:stretch/>
        </p:blipFill>
        <p:spPr>
          <a:xfrm>
            <a:off x="353880" y="112320"/>
            <a:ext cx="758880" cy="934200"/>
          </a:xfrm>
          <a:prstGeom prst="rect">
            <a:avLst/>
          </a:prstGeom>
          <a:ln w="9525">
            <a:noFill/>
          </a:ln>
        </p:spPr>
      </p:pic>
      <p:sp>
        <p:nvSpPr>
          <p:cNvPr id="253" name="Прямоугольник 4"/>
          <p:cNvSpPr/>
          <p:nvPr/>
        </p:nvSpPr>
        <p:spPr>
          <a:xfrm>
            <a:off x="252720" y="1263600"/>
            <a:ext cx="5052240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FF0000"/>
                </a:solidFill>
                <a:latin typeface="Times New Roman"/>
                <a:ea typeface="Helvetica Neue"/>
              </a:rPr>
              <a:t>ЦЕЛЬ ПРОЕКТА: 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>вовлечь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не менее чем 760 детей дошкольного возраста из 24 дошкольных образовательных учреждений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Helvetica Neue"/>
              </a:rPr>
              <a:t>Губкинского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 городского округа в знакомство с основами финансовой грамотности,  к 31 мая 2024 года.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4" name="Picture 4"/>
          <p:cNvPicPr/>
          <p:nvPr/>
        </p:nvPicPr>
        <p:blipFill>
          <a:blip r:embed="rId3"/>
          <a:stretch/>
        </p:blipFill>
        <p:spPr>
          <a:xfrm>
            <a:off x="561240" y="2651760"/>
            <a:ext cx="3491640" cy="2310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227880" y="37800"/>
            <a:ext cx="715212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FF0000"/>
                </a:solidFill>
                <a:latin typeface="Proxima Nova Rg"/>
                <a:ea typeface="Helvetica Neue Medium"/>
              </a:rPr>
              <a:t>Цель практики: </a:t>
            </a:r>
            <a:r>
              <a:rPr lang="ru-RU" sz="1600" b="1" strike="noStrike" spc="-1" dirty="0">
                <a:solidFill>
                  <a:srgbClr val="000000"/>
                </a:solidFill>
                <a:latin typeface="Proxima Nova Rg"/>
                <a:ea typeface="Helvetica Neue Medium"/>
              </a:rPr>
              <a:t>формирование основ финансовой грамотности у детей старшего дошкольного возраста посредством ознакомления с особенностями экономического развития родного края. </a:t>
            </a:r>
            <a:r>
              <a:rPr lang="ru-RU" sz="1800" b="1" strike="noStrike" spc="-1" dirty="0">
                <a:solidFill>
                  <a:srgbClr val="000000"/>
                </a:solidFill>
                <a:latin typeface="Proxima Nova Rg"/>
                <a:ea typeface="Helvetica Neue Medium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56" name="Прямоугольник 5"/>
          <p:cNvSpPr/>
          <p:nvPr/>
        </p:nvSpPr>
        <p:spPr>
          <a:xfrm>
            <a:off x="6840000" y="1032840"/>
            <a:ext cx="2071800" cy="1307160"/>
          </a:xfrm>
          <a:prstGeom prst="rect">
            <a:avLst/>
          </a:prstGeom>
          <a:solidFill>
            <a:srgbClr val="FFFFFF"/>
          </a:solidFill>
          <a:ln>
            <a:solidFill>
              <a:srgbClr val="ED7D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Helvetica Neue Medium"/>
                <a:ea typeface="Helvetica Neue Medium"/>
              </a:rPr>
              <a:t>Участники: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Helvetica Neue Medium"/>
                <a:ea typeface="Helvetica Neue Medium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Helvetica Neue Medium"/>
                <a:ea typeface="Helvetica Neue Medium"/>
              </a:rPr>
              <a:t>Дети 5-7 лет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Helvetica Neue Medium"/>
                <a:ea typeface="Helvetica Neue Medium"/>
              </a:rPr>
              <a:t>Родители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Helvetica Neue Medium"/>
                <a:ea typeface="Helvetica Neue Medium"/>
              </a:rPr>
              <a:t>Педагоги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Прямоугольник 6"/>
          <p:cNvSpPr/>
          <p:nvPr/>
        </p:nvSpPr>
        <p:spPr>
          <a:xfrm>
            <a:off x="159840" y="1046880"/>
            <a:ext cx="6595560" cy="4536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sp>
        <p:nvSpPr>
          <p:cNvPr id="258" name="Прямоугольник 7"/>
          <p:cNvSpPr/>
          <p:nvPr/>
        </p:nvSpPr>
        <p:spPr>
          <a:xfrm>
            <a:off x="7020000" y="1394640"/>
            <a:ext cx="1046520" cy="453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pic>
        <p:nvPicPr>
          <p:cNvPr id="259" name="Рисунок 10" descr="J:\Белгород Финграмотность\20230317_113526.jpg"/>
          <p:cNvPicPr/>
          <p:nvPr/>
        </p:nvPicPr>
        <p:blipFill>
          <a:blip r:embed="rId2"/>
          <a:srcRect l="24473"/>
          <a:stretch/>
        </p:blipFill>
        <p:spPr>
          <a:xfrm>
            <a:off x="429840" y="1506240"/>
            <a:ext cx="3722760" cy="245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/>
          </p:nvPr>
        </p:nvSpPr>
        <p:spPr>
          <a:xfrm>
            <a:off x="223920" y="307799"/>
            <a:ext cx="3933640" cy="4191837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Задачи:</a:t>
            </a:r>
            <a:endParaRPr lang="ru-RU" sz="2000" b="0" strike="noStrike" spc="-1" dirty="0">
              <a:solidFill>
                <a:srgbClr val="000000"/>
              </a:solidFill>
              <a:latin typeface="Proxima Nova Rg"/>
            </a:endParaRPr>
          </a:p>
          <a:p>
            <a:pPr marL="214200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Организовать и обогатить различные виды детской деятельности информацией об экономической жизни жителей родного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>края;</a:t>
            </a:r>
            <a:endParaRPr lang="ru-RU" sz="1400" b="0" strike="noStrike" spc="-1" dirty="0">
              <a:solidFill>
                <a:srgbClr val="000000"/>
              </a:solidFill>
              <a:latin typeface="Proxima Nova Rg"/>
            </a:endParaRPr>
          </a:p>
          <a:p>
            <a:pPr marL="214200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  <a:tabLst>
                <a:tab pos="0" algn="l"/>
              </a:tabLst>
            </a:pPr>
            <a:r>
              <a:rPr lang="ru-RU" sz="1400" b="1" spc="-1" dirty="0">
                <a:solidFill>
                  <a:srgbClr val="000000"/>
                </a:solidFill>
                <a:latin typeface="Times New Roman"/>
                <a:ea typeface="Helvetica Neue"/>
              </a:rPr>
              <a:t>ф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>ормировать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финансово-экономические представления  детей через ознакомление с производителями и продуктами их труда, окружающим миром вещей, людей, природы на региональном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>материале;</a:t>
            </a:r>
            <a:endParaRPr lang="ru-RU" sz="1400" b="0" strike="noStrike" spc="-1" dirty="0">
              <a:solidFill>
                <a:srgbClr val="000000"/>
              </a:solidFill>
              <a:latin typeface="Proxima Nova Rg"/>
            </a:endParaRPr>
          </a:p>
          <a:p>
            <a:pPr marL="214200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Воспитывать у детей познавательный интерес к экономической жизни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/>
            </a:r>
            <a:b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</a:b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>собственной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семьи и родного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>края;</a:t>
            </a:r>
            <a:endParaRPr lang="ru-RU" sz="1400" b="0" strike="noStrike" spc="-1" dirty="0">
              <a:solidFill>
                <a:srgbClr val="000000"/>
              </a:solidFill>
              <a:latin typeface="Proxima Nova Rg"/>
            </a:endParaRPr>
          </a:p>
          <a:p>
            <a:pPr marL="214200" indent="-214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Формировать необходимые для рационального поведения в сфере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/>
            </a:r>
            <a:b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</a:b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>экономики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и финансов социально-личностные качества и ценностные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>ориентиры </a:t>
            </a:r>
            <a:endParaRPr lang="ru-RU" sz="1400" b="0" strike="noStrike" spc="-1" dirty="0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61" name="Прямоугольник 6"/>
          <p:cNvSpPr/>
          <p:nvPr/>
        </p:nvSpPr>
        <p:spPr>
          <a:xfrm>
            <a:off x="447586" y="605258"/>
            <a:ext cx="879840" cy="4536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pic>
        <p:nvPicPr>
          <p:cNvPr id="262" name="Picture 3" descr="C:\Users\admin\Desktop\IMG_20230920_084445.jpg"/>
          <p:cNvPicPr/>
          <p:nvPr/>
        </p:nvPicPr>
        <p:blipFill>
          <a:blip r:embed="rId2"/>
          <a:srcRect l="5969" b="2397"/>
          <a:stretch/>
        </p:blipFill>
        <p:spPr>
          <a:xfrm>
            <a:off x="3808440" y="2838600"/>
            <a:ext cx="2324880" cy="180972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3" name="Picture 5"/>
          <p:cNvPicPr/>
          <p:nvPr/>
        </p:nvPicPr>
        <p:blipFill>
          <a:blip r:embed="rId3"/>
          <a:srcRect l="23112"/>
          <a:stretch/>
        </p:blipFill>
        <p:spPr>
          <a:xfrm>
            <a:off x="4971240" y="398880"/>
            <a:ext cx="2276640" cy="2137320"/>
          </a:xfrm>
          <a:prstGeom prst="rect">
            <a:avLst/>
          </a:prstGeom>
          <a:ln w="9525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4" name="Picture 3" descr="J:\Белгород Финграмотность\Презентация Microsoft PowerPoint.jpg"/>
          <p:cNvPicPr/>
          <p:nvPr/>
        </p:nvPicPr>
        <p:blipFill>
          <a:blip r:embed="rId4"/>
          <a:srcRect l="8677" t="7328" r="7000" b="12194"/>
          <a:stretch/>
        </p:blipFill>
        <p:spPr>
          <a:xfrm>
            <a:off x="6391440" y="2838600"/>
            <a:ext cx="2409120" cy="172440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Скругленный прямоугольник 17"/>
          <p:cNvSpPr/>
          <p:nvPr/>
        </p:nvSpPr>
        <p:spPr>
          <a:xfrm>
            <a:off x="986760" y="200880"/>
            <a:ext cx="6252840" cy="7729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B7BBBE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sp>
        <p:nvSpPr>
          <p:cNvPr id="266" name="Скругленный прямоугольник 10"/>
          <p:cNvSpPr/>
          <p:nvPr/>
        </p:nvSpPr>
        <p:spPr>
          <a:xfrm>
            <a:off x="4458960" y="1833120"/>
            <a:ext cx="3123720" cy="97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B7BBBE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sp>
        <p:nvSpPr>
          <p:cNvPr id="267" name="Скругленный прямоугольник 9"/>
          <p:cNvSpPr/>
          <p:nvPr/>
        </p:nvSpPr>
        <p:spPr>
          <a:xfrm>
            <a:off x="907560" y="1817280"/>
            <a:ext cx="2706120" cy="97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B7BBBE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sp>
        <p:nvSpPr>
          <p:cNvPr id="268" name="Текст 12"/>
          <p:cNvSpPr/>
          <p:nvPr/>
        </p:nvSpPr>
        <p:spPr>
          <a:xfrm>
            <a:off x="1095480" y="1100160"/>
            <a:ext cx="2518200" cy="7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Образовательные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и игровые ситуации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Прямоугольник 4"/>
          <p:cNvSpPr/>
          <p:nvPr/>
        </p:nvSpPr>
        <p:spPr>
          <a:xfrm>
            <a:off x="986760" y="1931760"/>
            <a:ext cx="270612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1 раз в неделю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вторая половина дня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Прямоугольник 5"/>
          <p:cNvSpPr/>
          <p:nvPr/>
        </p:nvSpPr>
        <p:spPr>
          <a:xfrm>
            <a:off x="4410360" y="1931400"/>
            <a:ext cx="317232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разные режимные моменты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первая/вторая половина дня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Прямоугольник 6"/>
          <p:cNvSpPr/>
          <p:nvPr/>
        </p:nvSpPr>
        <p:spPr>
          <a:xfrm>
            <a:off x="654480" y="1695600"/>
            <a:ext cx="3090960" cy="4536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sp>
        <p:nvSpPr>
          <p:cNvPr id="272" name="Прямоугольник 7"/>
          <p:cNvSpPr/>
          <p:nvPr/>
        </p:nvSpPr>
        <p:spPr>
          <a:xfrm>
            <a:off x="4423320" y="1714680"/>
            <a:ext cx="3090960" cy="4536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sp>
        <p:nvSpPr>
          <p:cNvPr id="273" name="Прямоугольник 8"/>
          <p:cNvSpPr/>
          <p:nvPr/>
        </p:nvSpPr>
        <p:spPr>
          <a:xfrm>
            <a:off x="4627080" y="1108080"/>
            <a:ext cx="2502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Различные виды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детской деятельности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Picture 2" descr="J:\Белгород Финграмотность\IMG_0258.JPG"/>
          <p:cNvPicPr/>
          <p:nvPr/>
        </p:nvPicPr>
        <p:blipFill>
          <a:blip r:embed="rId2"/>
          <a:srcRect l="4660" b="2756"/>
          <a:stretch/>
        </p:blipFill>
        <p:spPr>
          <a:xfrm>
            <a:off x="938880" y="2984760"/>
            <a:ext cx="2499480" cy="185868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5" name="Рисунок 13" descr="J:\Белгород Финграмотность\1.jpg"/>
          <p:cNvPicPr/>
          <p:nvPr/>
        </p:nvPicPr>
        <p:blipFill>
          <a:blip r:embed="rId3"/>
          <a:srcRect r="4208" b="9107"/>
          <a:stretch/>
        </p:blipFill>
        <p:spPr>
          <a:xfrm>
            <a:off x="4800600" y="2984760"/>
            <a:ext cx="2507400" cy="185868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" name="Прямоугольник 14"/>
          <p:cNvSpPr/>
          <p:nvPr/>
        </p:nvSpPr>
        <p:spPr>
          <a:xfrm>
            <a:off x="1347120" y="233640"/>
            <a:ext cx="54432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ПРОЦЕСС ФОРМИРОВАНИЯ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ОСНОВ ФИНАНСОВОЙ ГРАМОТНОСТИ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Стрелка вниз 16"/>
          <p:cNvSpPr/>
          <p:nvPr/>
        </p:nvSpPr>
        <p:spPr>
          <a:xfrm>
            <a:off x="6790680" y="781560"/>
            <a:ext cx="351360" cy="4874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solidFill>
              <a:srgbClr val="ED7D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sp>
        <p:nvSpPr>
          <p:cNvPr id="278" name="Стрелка вниз 18"/>
          <p:cNvSpPr/>
          <p:nvPr/>
        </p:nvSpPr>
        <p:spPr>
          <a:xfrm>
            <a:off x="1078920" y="818280"/>
            <a:ext cx="351360" cy="4874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solidFill>
              <a:srgbClr val="ED7D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 descr="J:\Белгород Финграмотность\IMG_0333.JPG"/>
          <p:cNvPicPr/>
          <p:nvPr/>
        </p:nvPicPr>
        <p:blipFill>
          <a:blip r:embed="rId2"/>
          <a:srcRect l="7446" b="13225"/>
          <a:stretch/>
        </p:blipFill>
        <p:spPr>
          <a:xfrm>
            <a:off x="1638000" y="2702160"/>
            <a:ext cx="3264840" cy="229608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0" name="Прямоугольник 9"/>
          <p:cNvSpPr/>
          <p:nvPr/>
        </p:nvSpPr>
        <p:spPr>
          <a:xfrm>
            <a:off x="206640" y="1744200"/>
            <a:ext cx="2137320" cy="615600"/>
          </a:xfrm>
          <a:prstGeom prst="rect">
            <a:avLst/>
          </a:prstGeom>
          <a:solidFill>
            <a:srgbClr val="FFFFFF"/>
          </a:solidFill>
          <a:ln>
            <a:solidFill>
              <a:srgbClr val="33B5BA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50" b="1" strike="noStrike" spc="-1">
                <a:solidFill>
                  <a:srgbClr val="FFFFFF"/>
                </a:solidFill>
                <a:latin typeface="Helvetica Neue Medium"/>
                <a:ea typeface="Helvetica Neue Medium"/>
              </a:rPr>
              <a:t>(</a:t>
            </a:r>
            <a:r>
              <a:rPr lang="ru-RU" sz="1150" b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Персонаж знакомит детей 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50" b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с  миром 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50" b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финансовой культуры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Прямоугольник 11"/>
          <p:cNvSpPr/>
          <p:nvPr/>
        </p:nvSpPr>
        <p:spPr>
          <a:xfrm>
            <a:off x="3065400" y="1643040"/>
            <a:ext cx="2954520" cy="767880"/>
          </a:xfrm>
          <a:prstGeom prst="rect">
            <a:avLst/>
          </a:prstGeom>
          <a:solidFill>
            <a:srgbClr val="FFFFFF"/>
          </a:solidFill>
          <a:ln>
            <a:solidFill>
              <a:srgbClr val="ED7D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000" b="1" i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(персонаж из УМК «Дошкольник Белогорья»)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50" b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Знакомит детей с особенностями 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50" b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экономического развития 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50" b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малой родины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Стрелка вниз 12"/>
          <p:cNvSpPr/>
          <p:nvPr/>
        </p:nvSpPr>
        <p:spPr>
          <a:xfrm rot="18989400">
            <a:off x="1557360" y="1356120"/>
            <a:ext cx="351360" cy="4874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solidFill>
              <a:srgbClr val="33B5BA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sp>
        <p:nvSpPr>
          <p:cNvPr id="283" name="Стрелка вниз 14"/>
          <p:cNvSpPr/>
          <p:nvPr/>
        </p:nvSpPr>
        <p:spPr>
          <a:xfrm rot="18989400">
            <a:off x="5262480" y="1302120"/>
            <a:ext cx="351360" cy="4874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solidFill>
              <a:srgbClr val="ED7D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sp>
        <p:nvSpPr>
          <p:cNvPr id="284" name="Заголовок 4"/>
          <p:cNvSpPr/>
          <p:nvPr/>
        </p:nvSpPr>
        <p:spPr>
          <a:xfrm>
            <a:off x="976680" y="310320"/>
            <a:ext cx="4327200" cy="366120"/>
          </a:xfrm>
          <a:prstGeom prst="rect">
            <a:avLst/>
          </a:prstGeom>
          <a:solidFill>
            <a:srgbClr val="FFFFFF"/>
          </a:solidFill>
          <a:ln>
            <a:solidFill>
              <a:srgbClr val="009655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Игровые персонажи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Прямоугольник 18"/>
          <p:cNvSpPr/>
          <p:nvPr/>
        </p:nvSpPr>
        <p:spPr>
          <a:xfrm>
            <a:off x="149400" y="999000"/>
            <a:ext cx="2251440" cy="455400"/>
          </a:xfrm>
          <a:prstGeom prst="rect">
            <a:avLst/>
          </a:prstGeom>
          <a:solidFill>
            <a:srgbClr val="FFFFFF"/>
          </a:solidFill>
          <a:ln>
            <a:solidFill>
              <a:srgbClr val="33B5BA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Гном Эконом </a:t>
            </a:r>
            <a:r>
              <a:rPr lang="ru-RU" sz="1150" b="1" strike="noStrike" spc="-1">
                <a:solidFill>
                  <a:srgbClr val="FFFFFF"/>
                </a:solidFill>
                <a:latin typeface="Helvetica Neue Medium"/>
                <a:ea typeface="Helvetica Neue Medium"/>
              </a:rPr>
              <a:t> 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Стрелка вниз 19"/>
          <p:cNvSpPr/>
          <p:nvPr/>
        </p:nvSpPr>
        <p:spPr>
          <a:xfrm rot="18989400">
            <a:off x="1557360" y="645120"/>
            <a:ext cx="351360" cy="4874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solidFill>
              <a:srgbClr val="33B5BA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sp>
        <p:nvSpPr>
          <p:cNvPr id="287" name="Прямоугольник 20"/>
          <p:cNvSpPr/>
          <p:nvPr/>
        </p:nvSpPr>
        <p:spPr>
          <a:xfrm>
            <a:off x="3320280" y="956160"/>
            <a:ext cx="2251440" cy="455400"/>
          </a:xfrm>
          <a:prstGeom prst="rect">
            <a:avLst/>
          </a:prstGeom>
          <a:solidFill>
            <a:srgbClr val="FFFFFF"/>
          </a:solidFill>
          <a:ln>
            <a:solidFill>
              <a:srgbClr val="ED7D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Helvetica Neue Medium"/>
              </a:rPr>
              <a:t>Белогор</a:t>
            </a:r>
            <a:r>
              <a:rPr lang="ru-RU" sz="1150" b="1" strike="noStrike" spc="-1">
                <a:solidFill>
                  <a:srgbClr val="FFFFFF"/>
                </a:solidFill>
                <a:latin typeface="Helvetica Neue Medium"/>
                <a:ea typeface="Helvetica Neue Medium"/>
              </a:rPr>
              <a:t> 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Стрелка вниз 21"/>
          <p:cNvSpPr/>
          <p:nvPr/>
        </p:nvSpPr>
        <p:spPr>
          <a:xfrm rot="18989400">
            <a:off x="4832640" y="633240"/>
            <a:ext cx="351360" cy="4874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solidFill>
              <a:srgbClr val="ED7D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pic>
        <p:nvPicPr>
          <p:cNvPr id="289" name="Picture 2" descr="J:\Белгород Финграмотность\IMG_0258.JPG"/>
          <p:cNvPicPr/>
          <p:nvPr/>
        </p:nvPicPr>
        <p:blipFill>
          <a:blip r:embed="rId3"/>
          <a:srcRect l="2337" t="-4581" r="2337" b="7337"/>
          <a:stretch/>
        </p:blipFill>
        <p:spPr>
          <a:xfrm>
            <a:off x="6530400" y="177480"/>
            <a:ext cx="2178000" cy="16660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2" descr="F:\Белгород Финграмотность\IMG_20230920_084854.jpg"/>
          <p:cNvPicPr/>
          <p:nvPr/>
        </p:nvPicPr>
        <p:blipFill>
          <a:blip r:embed="rId4"/>
          <a:srcRect r="4081"/>
          <a:stretch/>
        </p:blipFill>
        <p:spPr>
          <a:xfrm>
            <a:off x="6896880" y="2702160"/>
            <a:ext cx="2117160" cy="159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Прямоугольник 3"/>
          <p:cNvSpPr/>
          <p:nvPr/>
        </p:nvSpPr>
        <p:spPr>
          <a:xfrm>
            <a:off x="1347120" y="99360"/>
            <a:ext cx="54432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ЦИКЛ ВИРТУАЛЬТНЫХ ЭКСКУРСИЙ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ПО ПРЕДПРИЯТИЯМ РОДНОГО КРАЯ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Прямоугольник 4"/>
          <p:cNvSpPr/>
          <p:nvPr/>
        </p:nvSpPr>
        <p:spPr>
          <a:xfrm>
            <a:off x="238320" y="1462320"/>
            <a:ext cx="6238440" cy="253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t">
            <a:spAutoFit/>
          </a:bodyPr>
          <a:lstStyle/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Лебединский ГОК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Корочанские сады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Губкинский хлебозавод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Старооскольский молочный комбинат «Авида»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Кондитерская фабрика «Славянка»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3" name="Picture 2" descr="F:\Белгород Финграмотность\IMG_20230920_085246.jpg"/>
          <p:cNvPicPr/>
          <p:nvPr/>
        </p:nvPicPr>
        <p:blipFill>
          <a:blip r:embed="rId2"/>
          <a:stretch/>
        </p:blipFill>
        <p:spPr>
          <a:xfrm>
            <a:off x="3153960" y="986760"/>
            <a:ext cx="2474280" cy="185580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4" name="Picture 4"/>
          <p:cNvPicPr/>
          <p:nvPr/>
        </p:nvPicPr>
        <p:blipFill>
          <a:blip r:embed="rId3"/>
          <a:stretch/>
        </p:blipFill>
        <p:spPr>
          <a:xfrm>
            <a:off x="6011640" y="3086280"/>
            <a:ext cx="2803680" cy="18856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5"/>
          <p:cNvPicPr/>
          <p:nvPr/>
        </p:nvPicPr>
        <p:blipFill>
          <a:blip r:embed="rId4"/>
          <a:stretch/>
        </p:blipFill>
        <p:spPr>
          <a:xfrm>
            <a:off x="6011640" y="986760"/>
            <a:ext cx="2788920" cy="19580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"/>
          <p:cNvPicPr/>
          <p:nvPr/>
        </p:nvPicPr>
        <p:blipFill>
          <a:blip r:embed="rId5"/>
          <a:stretch/>
        </p:blipFill>
        <p:spPr>
          <a:xfrm>
            <a:off x="480600" y="32760"/>
            <a:ext cx="776880" cy="776880"/>
          </a:xfrm>
          <a:prstGeom prst="rect">
            <a:avLst/>
          </a:prstGeom>
          <a:ln w="0">
            <a:noFill/>
          </a:ln>
        </p:spPr>
      </p:pic>
      <p:sp>
        <p:nvSpPr>
          <p:cNvPr id="297" name="Прямоугольник 10"/>
          <p:cNvSpPr/>
          <p:nvPr/>
        </p:nvSpPr>
        <p:spPr>
          <a:xfrm>
            <a:off x="238320" y="810000"/>
            <a:ext cx="6752880" cy="4536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Прямоугольник 14"/>
          <p:cNvSpPr/>
          <p:nvPr/>
        </p:nvSpPr>
        <p:spPr>
          <a:xfrm>
            <a:off x="561960" y="-14040"/>
            <a:ext cx="69523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ИНТЕРАКТИВНЫЙ ПЛАКАТ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«ПУТЕВОДИТЕЛЬ ПО БЕЛГОРОДСКОЙ ОБЛАСТИ»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9" name="Picture 2" descr="F:\Белгород Финграмотность\20220414_073930.jpg"/>
          <p:cNvPicPr/>
          <p:nvPr/>
        </p:nvPicPr>
        <p:blipFill>
          <a:blip r:embed="rId2"/>
          <a:stretch/>
        </p:blipFill>
        <p:spPr>
          <a:xfrm>
            <a:off x="6126120" y="911880"/>
            <a:ext cx="2776680" cy="208260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0" name="Рисунок 20" descr="F:\Белгород Финграмотность\IMG_5312 (1).jpg"/>
          <p:cNvPicPr/>
          <p:nvPr/>
        </p:nvPicPr>
        <p:blipFill>
          <a:blip r:embed="rId3"/>
          <a:srcRect r="10539" b="3519"/>
          <a:stretch/>
        </p:blipFill>
        <p:spPr>
          <a:xfrm>
            <a:off x="6156720" y="3197160"/>
            <a:ext cx="2746080" cy="165096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1" name="Рисунок 21" descr="https://businessfuel.com.au/wp-content/uploads/2018/03/childcare.png"/>
          <p:cNvPicPr/>
          <p:nvPr/>
        </p:nvPicPr>
        <p:blipFill>
          <a:blip r:embed="rId4"/>
          <a:srcRect l="53509" t="44335" b="10563"/>
          <a:stretch/>
        </p:blipFill>
        <p:spPr>
          <a:xfrm>
            <a:off x="400680" y="1510560"/>
            <a:ext cx="455760" cy="442440"/>
          </a:xfrm>
          <a:prstGeom prst="rect">
            <a:avLst/>
          </a:prstGeom>
          <a:ln w="0">
            <a:noFill/>
          </a:ln>
        </p:spPr>
      </p:pic>
      <p:sp>
        <p:nvSpPr>
          <p:cNvPr id="302" name="Прямоугольник 22"/>
          <p:cNvSpPr/>
          <p:nvPr/>
        </p:nvSpPr>
        <p:spPr>
          <a:xfrm>
            <a:off x="1016280" y="1524240"/>
            <a:ext cx="5118480" cy="4999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Виртуально путешествуют по различным местам родного края в соответствии с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>темой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3" name="Picture 3"/>
          <p:cNvPicPr/>
          <p:nvPr/>
        </p:nvPicPr>
        <p:blipFill>
          <a:blip r:embed="rId5"/>
          <a:stretch/>
        </p:blipFill>
        <p:spPr>
          <a:xfrm>
            <a:off x="175320" y="2271600"/>
            <a:ext cx="906480" cy="637920"/>
          </a:xfrm>
          <a:prstGeom prst="rect">
            <a:avLst/>
          </a:prstGeom>
          <a:ln w="0">
            <a:noFill/>
          </a:ln>
        </p:spPr>
      </p:pic>
      <p:sp>
        <p:nvSpPr>
          <p:cNvPr id="304" name="Прямоугольник 24"/>
          <p:cNvSpPr/>
          <p:nvPr/>
        </p:nvSpPr>
        <p:spPr>
          <a:xfrm>
            <a:off x="1150200" y="3759840"/>
            <a:ext cx="482328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Закрепляет экономические представления детей и их   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впечатления от путешествия на рефлексивном круге группы.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Прямоугольник 25"/>
          <p:cNvSpPr/>
          <p:nvPr/>
        </p:nvSpPr>
        <p:spPr>
          <a:xfrm>
            <a:off x="1139400" y="2254320"/>
            <a:ext cx="4834080" cy="13617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Знакомятся с особенностями места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>посещения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(QR-код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/>
            </a:r>
            <a:b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</a:b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>№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1). Посещают его в рамках семейного маршрута выходного дня.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Используют практический материал для детей (игры, загадки, раскраски) во время или после посещения места (QR-код № 2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Helvetica Neue"/>
              </a:rPr>
              <a:t>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6" name="Рисунок 26" descr="https://businessfuel.com.au/wp-content/uploads/2018/03/childcare.png"/>
          <p:cNvPicPr/>
          <p:nvPr/>
        </p:nvPicPr>
        <p:blipFill>
          <a:blip r:embed="rId6"/>
          <a:stretch/>
        </p:blipFill>
        <p:spPr>
          <a:xfrm flipH="1">
            <a:off x="108360" y="3425400"/>
            <a:ext cx="907920" cy="905400"/>
          </a:xfrm>
          <a:prstGeom prst="rect">
            <a:avLst/>
          </a:prstGeom>
          <a:ln w="0">
            <a:noFill/>
          </a:ln>
        </p:spPr>
      </p:pic>
      <p:sp>
        <p:nvSpPr>
          <p:cNvPr id="307" name="Прямоугольник 27"/>
          <p:cNvSpPr/>
          <p:nvPr/>
        </p:nvSpPr>
        <p:spPr>
          <a:xfrm>
            <a:off x="561960" y="810000"/>
            <a:ext cx="6752880" cy="4536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Прямоугольник 5"/>
          <p:cNvSpPr/>
          <p:nvPr/>
        </p:nvSpPr>
        <p:spPr>
          <a:xfrm>
            <a:off x="514440" y="69480"/>
            <a:ext cx="703872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МОБИЛЬНОЕ МНОГОФУНКЦИОНАЛЬНОЕ ПОСОБИЕ «МЭДЖИК-БОКС «А У НАС В РОДНОМ КРАЮ,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ТЕ ПРОФЕССИИ ЖИВУТ...»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Прямоугольник 6"/>
          <p:cNvSpPr/>
          <p:nvPr/>
        </p:nvSpPr>
        <p:spPr>
          <a:xfrm>
            <a:off x="304920" y="1085400"/>
            <a:ext cx="6752880" cy="4536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pic>
        <p:nvPicPr>
          <p:cNvPr id="310" name="Picture 2"/>
          <p:cNvPicPr/>
          <p:nvPr/>
        </p:nvPicPr>
        <p:blipFill>
          <a:blip r:embed="rId2"/>
          <a:stretch/>
        </p:blipFill>
        <p:spPr>
          <a:xfrm>
            <a:off x="3595680" y="3204720"/>
            <a:ext cx="3286440" cy="1679760"/>
          </a:xfrm>
          <a:prstGeom prst="rect">
            <a:avLst/>
          </a:prstGeom>
          <a:ln w="0">
            <a:noFill/>
          </a:ln>
        </p:spPr>
      </p:pic>
      <p:sp>
        <p:nvSpPr>
          <p:cNvPr id="311" name="Прямоугольник 8"/>
          <p:cNvSpPr/>
          <p:nvPr/>
        </p:nvSpPr>
        <p:spPr>
          <a:xfrm>
            <a:off x="162000" y="1296360"/>
            <a:ext cx="3962160" cy="190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50" b="1" strike="noStrike" spc="-1" dirty="0">
                <a:solidFill>
                  <a:srgbClr val="000000"/>
                </a:solidFill>
                <a:latin typeface="Helvetica Neue"/>
                <a:ea typeface="Helvetica Neue"/>
              </a:rPr>
              <a:t>1 блок «Старооскольский молочный комбинат </a:t>
            </a:r>
            <a:r>
              <a:rPr lang="ru-RU" sz="1150" b="1" strike="noStrike" spc="-1" dirty="0" err="1">
                <a:solidFill>
                  <a:srgbClr val="000000"/>
                </a:solidFill>
                <a:latin typeface="Helvetica Neue"/>
                <a:ea typeface="Helvetica Neue"/>
              </a:rPr>
              <a:t>Авида</a:t>
            </a:r>
            <a:r>
              <a:rPr lang="ru-RU" sz="1150" b="1" strike="noStrike" spc="-1" dirty="0">
                <a:solidFill>
                  <a:srgbClr val="000000"/>
                </a:solidFill>
                <a:latin typeface="Helvetica Neue"/>
                <a:ea typeface="Helvetica Neue"/>
              </a:rPr>
              <a:t>»</a:t>
            </a:r>
            <a:endParaRPr lang="ru-RU" sz="115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Профессии людей на молочном комбинате;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 dirty="0" err="1">
                <a:solidFill>
                  <a:srgbClr val="000000"/>
                </a:solidFill>
                <a:latin typeface="Times New Roman"/>
                <a:ea typeface="Helvetica Neue"/>
              </a:rPr>
              <a:t>Пазлы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, загадки;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Процесс приготовления молока;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Развивающее пособие «Что сделано из молока»;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Д/И «Сити ферма»;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Д/И «Что необходимо фермеру»;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Helvetica Neue"/>
              </a:rPr>
              <a:t>Книжка – малышка «Животные фермы: мама, папа и малыш», «Фермер».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Прямоугольник 9"/>
          <p:cNvSpPr/>
          <p:nvPr/>
        </p:nvSpPr>
        <p:spPr>
          <a:xfrm>
            <a:off x="4286160" y="1272960"/>
            <a:ext cx="4571640" cy="193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50" b="1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2 блок  «Корочанский сады»</a:t>
            </a:r>
            <a:endParaRPr lang="ru-RU" sz="115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Профессии людей на «Корочанском плодопитомнике»;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Процесс производства сока;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Д/И «Какой сок»;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Д/И «Яблоки в цифрах»;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Д/И «Сложи фрукты в нужную корзинку»;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Д/И «Варим варенье», «Какое варенье»;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Д/И «Сити сад»;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Игры на липучках «Чья половинка», «Фрукты»;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Helvetica Neue Medium"/>
              <a:buAutoNum type="arabicPeriod"/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Helvetica Neue"/>
              </a:rPr>
              <a:t>Круги луллия «Фрукты».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3" name="Picture 5"/>
          <p:cNvPicPr/>
          <p:nvPr/>
        </p:nvPicPr>
        <p:blipFill>
          <a:blip r:embed="rId3"/>
          <a:srcRect l="4029" t="4070" r="2950"/>
          <a:stretch/>
        </p:blipFill>
        <p:spPr>
          <a:xfrm>
            <a:off x="636120" y="3294720"/>
            <a:ext cx="2324160" cy="1589760"/>
          </a:xfrm>
          <a:prstGeom prst="rect">
            <a:avLst/>
          </a:prstGeom>
          <a:ln w="0">
            <a:noFill/>
          </a:ln>
        </p:spPr>
      </p:pic>
      <p:pic>
        <p:nvPicPr>
          <p:cNvPr id="314" name="Рисунок 14" descr="C:\Users\Пользователь\Desktop\Финансовая грамотность мэджибокс\IMG_20231113_121403.jpg"/>
          <p:cNvPicPr/>
          <p:nvPr/>
        </p:nvPicPr>
        <p:blipFill>
          <a:blip r:embed="rId4"/>
          <a:srcRect l="3877" t="2654" r="7346"/>
          <a:stretch/>
        </p:blipFill>
        <p:spPr>
          <a:xfrm>
            <a:off x="7522920" y="2228400"/>
            <a:ext cx="1334880" cy="195228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742</Words>
  <Application>Microsoft Office PowerPoint</Application>
  <PresentationFormat>Экран (16:9)</PresentationFormat>
  <Paragraphs>112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</vt:lpstr>
      <vt:lpstr>Calibri</vt:lpstr>
      <vt:lpstr>DejaVu Sans</vt:lpstr>
      <vt:lpstr>Helvetica Neue</vt:lpstr>
      <vt:lpstr>Helvetica Neue Medium</vt:lpstr>
      <vt:lpstr>Proxima Nova Rg</vt:lpstr>
      <vt:lpstr>Symbol</vt:lpstr>
      <vt:lpstr>Times New Roman</vt:lpstr>
      <vt:lpstr>Wingdings</vt:lpstr>
      <vt:lpstr>White</vt:lpstr>
      <vt:lpstr>White</vt:lpstr>
      <vt:lpstr>White</vt:lpstr>
      <vt:lpstr>White</vt:lpstr>
      <vt:lpstr>White</vt:lpstr>
      <vt:lpstr>White</vt:lpstr>
      <vt:lpstr>«Ознакомление дошкольников  с особенностями экономического развития родного края – Белгородской области»</vt:lpstr>
      <vt:lpstr>Проект «Дошкольная академия финансов»  (Формирование основ финансовой грамотности  у дошкольников Губкинского городского округа)</vt:lpstr>
      <vt:lpstr>Цель практики: формирование основ финансовой грамотности у детей старшего дошкольного возраста посредством ознакомления с особенностями экономического развития родного края.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Чечина Оксана Юрьевна</dc:creator>
  <dc:description/>
  <cp:lastModifiedBy>Сафонова Оксана Юрьевна</cp:lastModifiedBy>
  <cp:revision>141</cp:revision>
  <cp:lastPrinted>2024-04-12T13:36:34Z</cp:lastPrinted>
  <dcterms:modified xsi:type="dcterms:W3CDTF">2024-04-12T13:36:35Z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13</vt:i4>
  </property>
  <property fmtid="{D5CDD505-2E9C-101B-9397-08002B2CF9AE}" pid="4" name="PresentationFormat">
    <vt:lpwstr>Экран (16:9)</vt:lpwstr>
  </property>
  <property fmtid="{D5CDD505-2E9C-101B-9397-08002B2CF9AE}" pid="5" name="Slides">
    <vt:i4>13</vt:i4>
  </property>
</Properties>
</file>